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sldIdLst>
    <p:sldId id="256" r:id="rId3"/>
    <p:sldId id="257" r:id="rId4"/>
    <p:sldId id="258" r:id="rId5"/>
    <p:sldId id="269" r:id="rId6"/>
    <p:sldId id="266" r:id="rId7"/>
    <p:sldId id="259" r:id="rId8"/>
    <p:sldId id="260" r:id="rId9"/>
    <p:sldId id="267" r:id="rId10"/>
    <p:sldId id="268" r:id="rId11"/>
    <p:sldId id="262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 minVer="12.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 minVer="12.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6E04E-1E46-4AF7-A16A-DDC9FDB66DC3}" type="doc">
      <dgm:prSet loTypeId="urn:microsoft.com/office/officeart/2005/8/layout/process4#1" loCatId="process" qsTypeId="urn:microsoft.com/office/officeart/2005/8/quickstyle/simple1#5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3067D422-6457-44E1-A642-F660805CB472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Listen to SOBANS’s concerns</a:t>
          </a:r>
          <a:endParaRPr lang="en-US" dirty="0"/>
        </a:p>
      </dgm:t>
    </dgm:pt>
    <dgm:pt modelId="{28582786-BD85-499E-B8BE-240A7743D695}" type="parTrans" cxnId="{918B8BA9-2AA9-49EA-B347-D9C5DB2DF706}">
      <dgm:prSet/>
      <dgm:spPr/>
      <dgm:t>
        <a:bodyPr/>
        <a:lstStyle/>
        <a:p>
          <a:endParaRPr lang="en-US"/>
        </a:p>
      </dgm:t>
    </dgm:pt>
    <dgm:pt modelId="{DCEB284F-E2B6-4109-A942-D0D95D911D3B}" type="sibTrans" cxnId="{918B8BA9-2AA9-49EA-B347-D9C5DB2DF706}">
      <dgm:prSet/>
      <dgm:spPr/>
      <dgm:t>
        <a:bodyPr/>
        <a:lstStyle/>
        <a:p>
          <a:endParaRPr lang="en-US"/>
        </a:p>
      </dgm:t>
    </dgm:pt>
    <dgm:pt modelId="{9259B59C-792E-4CA8-B1E0-B33DC9080563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Hire Independent Consultant with appropriate expertise</a:t>
          </a:r>
          <a:endParaRPr lang="en-US" dirty="0"/>
        </a:p>
      </dgm:t>
    </dgm:pt>
    <dgm:pt modelId="{B7EE836B-70A5-4E4D-B223-C0F615076680}" type="parTrans" cxnId="{442BF8F6-F4E2-47AC-B6FA-232A2508B9E5}">
      <dgm:prSet/>
      <dgm:spPr/>
      <dgm:t>
        <a:bodyPr/>
        <a:lstStyle/>
        <a:p>
          <a:endParaRPr lang="en-US"/>
        </a:p>
      </dgm:t>
    </dgm:pt>
    <dgm:pt modelId="{516C6B61-1B13-45EF-B7EA-93C81A210711}" type="sibTrans" cxnId="{442BF8F6-F4E2-47AC-B6FA-232A2508B9E5}">
      <dgm:prSet/>
      <dgm:spPr/>
      <dgm:t>
        <a:bodyPr/>
        <a:lstStyle/>
        <a:p>
          <a:endParaRPr lang="en-US"/>
        </a:p>
      </dgm:t>
    </dgm:pt>
    <dgm:pt modelId="{95D8AF2A-AF24-415A-80F9-34462F2D060E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Evaluate and adopt recommendations from expert</a:t>
          </a:r>
          <a:endParaRPr lang="en-US" dirty="0"/>
        </a:p>
      </dgm:t>
    </dgm:pt>
    <dgm:pt modelId="{0AD112B1-4B5F-4506-B557-0FBA54470530}" type="parTrans" cxnId="{7E6EF184-3B0B-400A-836A-4D193C102D4F}">
      <dgm:prSet/>
      <dgm:spPr/>
      <dgm:t>
        <a:bodyPr/>
        <a:lstStyle/>
        <a:p>
          <a:endParaRPr lang="en-US"/>
        </a:p>
      </dgm:t>
    </dgm:pt>
    <dgm:pt modelId="{8171CE03-E82E-4F6A-87C8-B74FB0C9A468}" type="sibTrans" cxnId="{7E6EF184-3B0B-400A-836A-4D193C102D4F}">
      <dgm:prSet/>
      <dgm:spPr/>
      <dgm:t>
        <a:bodyPr/>
        <a:lstStyle/>
        <a:p>
          <a:endParaRPr lang="en-US"/>
        </a:p>
      </dgm:t>
    </dgm:pt>
    <dgm:pt modelId="{D834E3BD-03E5-4C32-A08E-7D8D64961ED4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Communicate plan to SOBA America and IMPLEMENT</a:t>
          </a:r>
          <a:endParaRPr lang="en-US" dirty="0"/>
        </a:p>
      </dgm:t>
    </dgm:pt>
    <dgm:pt modelId="{D169A77C-BC45-4220-BD4B-AD99CAD75CBB}" type="parTrans" cxnId="{C0946C15-E5ED-4C4E-B68B-F70217848D10}">
      <dgm:prSet/>
      <dgm:spPr/>
      <dgm:t>
        <a:bodyPr/>
        <a:lstStyle/>
        <a:p>
          <a:endParaRPr lang="en-US"/>
        </a:p>
      </dgm:t>
    </dgm:pt>
    <dgm:pt modelId="{CA6F3C55-FB74-4C93-BD7F-CD921D70F810}" type="sibTrans" cxnId="{C0946C15-E5ED-4C4E-B68B-F70217848D10}">
      <dgm:prSet/>
      <dgm:spPr/>
      <dgm:t>
        <a:bodyPr/>
        <a:lstStyle/>
        <a:p>
          <a:endParaRPr lang="en-US"/>
        </a:p>
      </dgm:t>
    </dgm:pt>
    <dgm:pt modelId="{E1EA7611-AAE0-49D9-9DAA-FA4C0188E5BE}">
      <dgm:prSet/>
      <dgm:spPr/>
      <dgm:t>
        <a:bodyPr/>
        <a:lstStyle/>
        <a:p>
          <a:pPr rtl="0"/>
          <a:r>
            <a:rPr lang="en-US" dirty="0" smtClean="0"/>
            <a:t>National level</a:t>
          </a:r>
          <a:endParaRPr lang="en-US" dirty="0"/>
        </a:p>
      </dgm:t>
    </dgm:pt>
    <dgm:pt modelId="{E1DB6504-3E79-4922-92CE-2FA20B4E4275}" type="parTrans" cxnId="{552DC97B-5411-4687-A439-323B72036B0F}">
      <dgm:prSet/>
      <dgm:spPr/>
      <dgm:t>
        <a:bodyPr/>
        <a:lstStyle/>
        <a:p>
          <a:endParaRPr lang="en-US"/>
        </a:p>
      </dgm:t>
    </dgm:pt>
    <dgm:pt modelId="{645DB97A-251A-4E6B-AFDC-317885CCC3E7}" type="sibTrans" cxnId="{552DC97B-5411-4687-A439-323B72036B0F}">
      <dgm:prSet/>
      <dgm:spPr/>
      <dgm:t>
        <a:bodyPr/>
        <a:lstStyle/>
        <a:p>
          <a:endParaRPr lang="en-US"/>
        </a:p>
      </dgm:t>
    </dgm:pt>
    <dgm:pt modelId="{8F41EE5A-605E-46FE-9C27-88A257809529}">
      <dgm:prSet/>
      <dgm:spPr/>
      <dgm:t>
        <a:bodyPr/>
        <a:lstStyle/>
        <a:p>
          <a:pPr rtl="0"/>
          <a:r>
            <a:rPr lang="en-US" dirty="0" smtClean="0"/>
            <a:t>Chapter level</a:t>
          </a:r>
          <a:endParaRPr lang="en-US" dirty="0"/>
        </a:p>
      </dgm:t>
    </dgm:pt>
    <dgm:pt modelId="{38B49FF3-ABDD-490F-9248-4156B79F7A6A}" type="parTrans" cxnId="{FB6557F9-E787-4980-9415-036A99995E03}">
      <dgm:prSet/>
      <dgm:spPr/>
      <dgm:t>
        <a:bodyPr/>
        <a:lstStyle/>
        <a:p>
          <a:endParaRPr lang="en-US"/>
        </a:p>
      </dgm:t>
    </dgm:pt>
    <dgm:pt modelId="{F4CD33E3-D6BB-46B3-8680-852D8698F90A}" type="sibTrans" cxnId="{FB6557F9-E787-4980-9415-036A99995E03}">
      <dgm:prSet/>
      <dgm:spPr/>
      <dgm:t>
        <a:bodyPr/>
        <a:lstStyle/>
        <a:p>
          <a:endParaRPr lang="en-US"/>
        </a:p>
      </dgm:t>
    </dgm:pt>
    <dgm:pt modelId="{CCBA8449-EBD8-4ACC-BEC1-FEF05EBB51D5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Individual SOBANS</a:t>
          </a:r>
          <a:endParaRPr lang="en-US" dirty="0">
            <a:ea typeface="+mn-ea"/>
            <a:cs typeface="+mn-cs"/>
          </a:endParaRPr>
        </a:p>
      </dgm:t>
    </dgm:pt>
    <dgm:pt modelId="{592352B9-9EE0-448A-BF5A-84F7B4B6E334}" type="parTrans" cxnId="{EE6A3AAE-0D7E-4B62-BCC8-E13A567DFA35}">
      <dgm:prSet/>
      <dgm:spPr/>
      <dgm:t>
        <a:bodyPr/>
        <a:lstStyle/>
        <a:p>
          <a:endParaRPr lang="en-US"/>
        </a:p>
      </dgm:t>
    </dgm:pt>
    <dgm:pt modelId="{2E268050-A812-4CC1-B278-46828DEF086D}" type="sibTrans" cxnId="{EE6A3AAE-0D7E-4B62-BCC8-E13A567DFA35}">
      <dgm:prSet/>
      <dgm:spPr/>
      <dgm:t>
        <a:bodyPr/>
        <a:lstStyle/>
        <a:p>
          <a:endParaRPr lang="en-US"/>
        </a:p>
      </dgm:t>
    </dgm:pt>
    <dgm:pt modelId="{6095CD52-EFD9-42D4-AF38-91DFE56A438C}" type="pres">
      <dgm:prSet presAssocID="{8096E04E-1E46-4AF7-A16A-DDC9FDB66D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41B7F1-1786-4321-90A4-C72448BDB5BD}" type="pres">
      <dgm:prSet presAssocID="{D834E3BD-03E5-4C32-A08E-7D8D64961ED4}" presName="boxAndChildren" presStyleCnt="0"/>
      <dgm:spPr/>
    </dgm:pt>
    <dgm:pt modelId="{9D19CD67-811C-4D81-80D1-5C199FCED338}" type="pres">
      <dgm:prSet presAssocID="{D834E3BD-03E5-4C32-A08E-7D8D64961ED4}" presName="parentTextBox" presStyleLbl="node1" presStyleIdx="0" presStyleCnt="4"/>
      <dgm:spPr/>
      <dgm:t>
        <a:bodyPr/>
        <a:lstStyle/>
        <a:p>
          <a:endParaRPr lang="en-US"/>
        </a:p>
      </dgm:t>
    </dgm:pt>
    <dgm:pt modelId="{1E4A5B1E-FBA4-4634-8590-284AF07EE320}" type="pres">
      <dgm:prSet presAssocID="{D834E3BD-03E5-4C32-A08E-7D8D64961ED4}" presName="entireBox" presStyleLbl="node1" presStyleIdx="0" presStyleCnt="4"/>
      <dgm:spPr/>
      <dgm:t>
        <a:bodyPr/>
        <a:lstStyle/>
        <a:p>
          <a:endParaRPr lang="en-US"/>
        </a:p>
      </dgm:t>
    </dgm:pt>
    <dgm:pt modelId="{8737B1FF-5EAB-4D13-9B45-DF9116340ECC}" type="pres">
      <dgm:prSet presAssocID="{D834E3BD-03E5-4C32-A08E-7D8D64961ED4}" presName="descendantBox" presStyleCnt="0"/>
      <dgm:spPr/>
    </dgm:pt>
    <dgm:pt modelId="{42B6663B-15E1-4E1F-AA52-A310E3E7CADE}" type="pres">
      <dgm:prSet presAssocID="{E1EA7611-AAE0-49D9-9DAA-FA4C0188E5BE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17926-69F2-4CEE-A59F-4F03272C4B77}" type="pres">
      <dgm:prSet presAssocID="{8F41EE5A-605E-46FE-9C27-88A257809529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311393-8C75-449E-B534-0527F74DC8A4}" type="pres">
      <dgm:prSet presAssocID="{CCBA8449-EBD8-4ACC-BEC1-FEF05EBB51D5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EA3E0-A57D-437D-9569-D668EA82B4A0}" type="pres">
      <dgm:prSet presAssocID="{8171CE03-E82E-4F6A-87C8-B74FB0C9A468}" presName="sp" presStyleCnt="0"/>
      <dgm:spPr/>
    </dgm:pt>
    <dgm:pt modelId="{96B9B0FF-9DC2-4C6A-BAC6-324653AE4712}" type="pres">
      <dgm:prSet presAssocID="{95D8AF2A-AF24-415A-80F9-34462F2D060E}" presName="arrowAndChildren" presStyleCnt="0"/>
      <dgm:spPr/>
    </dgm:pt>
    <dgm:pt modelId="{D9459C83-93CA-4ACA-8B77-029242E791FF}" type="pres">
      <dgm:prSet presAssocID="{95D8AF2A-AF24-415A-80F9-34462F2D060E}" presName="parentTextArrow" presStyleLbl="node1" presStyleIdx="1" presStyleCnt="4" custLinFactNeighborX="926" custLinFactNeighborY="-3163"/>
      <dgm:spPr/>
      <dgm:t>
        <a:bodyPr/>
        <a:lstStyle/>
        <a:p>
          <a:endParaRPr lang="en-US"/>
        </a:p>
      </dgm:t>
    </dgm:pt>
    <dgm:pt modelId="{3AF15CA9-6CC3-45BC-9327-F873E2F2E570}" type="pres">
      <dgm:prSet presAssocID="{516C6B61-1B13-45EF-B7EA-93C81A210711}" presName="sp" presStyleCnt="0"/>
      <dgm:spPr/>
    </dgm:pt>
    <dgm:pt modelId="{08BAF4CF-E9EB-46F5-918C-2079BA2170F7}" type="pres">
      <dgm:prSet presAssocID="{9259B59C-792E-4CA8-B1E0-B33DC9080563}" presName="arrowAndChildren" presStyleCnt="0"/>
      <dgm:spPr/>
    </dgm:pt>
    <dgm:pt modelId="{C5584186-AECA-48DF-B0DC-7CDF9F546B41}" type="pres">
      <dgm:prSet presAssocID="{9259B59C-792E-4CA8-B1E0-B33DC9080563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7BA1F00E-2462-4645-8B42-9E20A5363F7C}" type="pres">
      <dgm:prSet presAssocID="{DCEB284F-E2B6-4109-A942-D0D95D911D3B}" presName="sp" presStyleCnt="0"/>
      <dgm:spPr/>
    </dgm:pt>
    <dgm:pt modelId="{4D5BBCEA-46D6-4E56-A514-323D7F8B4091}" type="pres">
      <dgm:prSet presAssocID="{3067D422-6457-44E1-A642-F660805CB472}" presName="arrowAndChildren" presStyleCnt="0"/>
      <dgm:spPr/>
    </dgm:pt>
    <dgm:pt modelId="{7EE725D8-20E2-4A22-95B6-D24E228F672F}" type="pres">
      <dgm:prSet presAssocID="{3067D422-6457-44E1-A642-F660805CB472}" presName="parentTextArrow" presStyleLbl="node1" presStyleIdx="3" presStyleCnt="4" custLinFactNeighborY="-4401"/>
      <dgm:spPr/>
      <dgm:t>
        <a:bodyPr/>
        <a:lstStyle/>
        <a:p>
          <a:endParaRPr lang="en-US"/>
        </a:p>
      </dgm:t>
    </dgm:pt>
  </dgm:ptLst>
  <dgm:cxnLst>
    <dgm:cxn modelId="{1E9C2F43-E4F9-4854-81F1-75230A553A16}" type="presOf" srcId="{D834E3BD-03E5-4C32-A08E-7D8D64961ED4}" destId="{1E4A5B1E-FBA4-4634-8590-284AF07EE320}" srcOrd="1" destOrd="0" presId="urn:microsoft.com/office/officeart/2005/8/layout/process4#1"/>
    <dgm:cxn modelId="{837EE228-1CFE-4E83-849E-D091065B4677}" type="presOf" srcId="{8096E04E-1E46-4AF7-A16A-DDC9FDB66DC3}" destId="{6095CD52-EFD9-42D4-AF38-91DFE56A438C}" srcOrd="0" destOrd="0" presId="urn:microsoft.com/office/officeart/2005/8/layout/process4#1"/>
    <dgm:cxn modelId="{49C4DC02-608D-4219-8F43-045B4248DD4C}" type="presOf" srcId="{8F41EE5A-605E-46FE-9C27-88A257809529}" destId="{3E417926-69F2-4CEE-A59F-4F03272C4B77}" srcOrd="0" destOrd="0" presId="urn:microsoft.com/office/officeart/2005/8/layout/process4#1"/>
    <dgm:cxn modelId="{C0946C15-E5ED-4C4E-B68B-F70217848D10}" srcId="{8096E04E-1E46-4AF7-A16A-DDC9FDB66DC3}" destId="{D834E3BD-03E5-4C32-A08E-7D8D64961ED4}" srcOrd="3" destOrd="0" parTransId="{D169A77C-BC45-4220-BD4B-AD99CAD75CBB}" sibTransId="{CA6F3C55-FB74-4C93-BD7F-CD921D70F810}"/>
    <dgm:cxn modelId="{C620094A-3BB8-4BAF-9D4D-067B3A2A393F}" type="presOf" srcId="{9259B59C-792E-4CA8-B1E0-B33DC9080563}" destId="{C5584186-AECA-48DF-B0DC-7CDF9F546B41}" srcOrd="0" destOrd="0" presId="urn:microsoft.com/office/officeart/2005/8/layout/process4#1"/>
    <dgm:cxn modelId="{F0E61E0A-E59D-4D89-9C9F-EFD0C9DD6F4F}" type="presOf" srcId="{D834E3BD-03E5-4C32-A08E-7D8D64961ED4}" destId="{9D19CD67-811C-4D81-80D1-5C199FCED338}" srcOrd="0" destOrd="0" presId="urn:microsoft.com/office/officeart/2005/8/layout/process4#1"/>
    <dgm:cxn modelId="{CEAE141A-B2D5-42AD-BDD5-3D9D4551AC47}" type="presOf" srcId="{3067D422-6457-44E1-A642-F660805CB472}" destId="{7EE725D8-20E2-4A22-95B6-D24E228F672F}" srcOrd="0" destOrd="0" presId="urn:microsoft.com/office/officeart/2005/8/layout/process4#1"/>
    <dgm:cxn modelId="{918B8BA9-2AA9-49EA-B347-D9C5DB2DF706}" srcId="{8096E04E-1E46-4AF7-A16A-DDC9FDB66DC3}" destId="{3067D422-6457-44E1-A642-F660805CB472}" srcOrd="0" destOrd="0" parTransId="{28582786-BD85-499E-B8BE-240A7743D695}" sibTransId="{DCEB284F-E2B6-4109-A942-D0D95D911D3B}"/>
    <dgm:cxn modelId="{7E6EF184-3B0B-400A-836A-4D193C102D4F}" srcId="{8096E04E-1E46-4AF7-A16A-DDC9FDB66DC3}" destId="{95D8AF2A-AF24-415A-80F9-34462F2D060E}" srcOrd="2" destOrd="0" parTransId="{0AD112B1-4B5F-4506-B557-0FBA54470530}" sibTransId="{8171CE03-E82E-4F6A-87C8-B74FB0C9A468}"/>
    <dgm:cxn modelId="{52208A6E-F3AE-43F5-9081-50FF8CE3C9C8}" type="presOf" srcId="{E1EA7611-AAE0-49D9-9DAA-FA4C0188E5BE}" destId="{42B6663B-15E1-4E1F-AA52-A310E3E7CADE}" srcOrd="0" destOrd="0" presId="urn:microsoft.com/office/officeart/2005/8/layout/process4#1"/>
    <dgm:cxn modelId="{552DC97B-5411-4687-A439-323B72036B0F}" srcId="{D834E3BD-03E5-4C32-A08E-7D8D64961ED4}" destId="{E1EA7611-AAE0-49D9-9DAA-FA4C0188E5BE}" srcOrd="0" destOrd="0" parTransId="{E1DB6504-3E79-4922-92CE-2FA20B4E4275}" sibTransId="{645DB97A-251A-4E6B-AFDC-317885CCC3E7}"/>
    <dgm:cxn modelId="{EE6A3AAE-0D7E-4B62-BCC8-E13A567DFA35}" srcId="{D834E3BD-03E5-4C32-A08E-7D8D64961ED4}" destId="{CCBA8449-EBD8-4ACC-BEC1-FEF05EBB51D5}" srcOrd="2" destOrd="0" parTransId="{592352B9-9EE0-448A-BF5A-84F7B4B6E334}" sibTransId="{2E268050-A812-4CC1-B278-46828DEF086D}"/>
    <dgm:cxn modelId="{EADB5E5A-C223-4DCA-8248-60CD79035006}" type="presOf" srcId="{95D8AF2A-AF24-415A-80F9-34462F2D060E}" destId="{D9459C83-93CA-4ACA-8B77-029242E791FF}" srcOrd="0" destOrd="0" presId="urn:microsoft.com/office/officeart/2005/8/layout/process4#1"/>
    <dgm:cxn modelId="{FB6557F9-E787-4980-9415-036A99995E03}" srcId="{D834E3BD-03E5-4C32-A08E-7D8D64961ED4}" destId="{8F41EE5A-605E-46FE-9C27-88A257809529}" srcOrd="1" destOrd="0" parTransId="{38B49FF3-ABDD-490F-9248-4156B79F7A6A}" sibTransId="{F4CD33E3-D6BB-46B3-8680-852D8698F90A}"/>
    <dgm:cxn modelId="{442BF8F6-F4E2-47AC-B6FA-232A2508B9E5}" srcId="{8096E04E-1E46-4AF7-A16A-DDC9FDB66DC3}" destId="{9259B59C-792E-4CA8-B1E0-B33DC9080563}" srcOrd="1" destOrd="0" parTransId="{B7EE836B-70A5-4E4D-B223-C0F615076680}" sibTransId="{516C6B61-1B13-45EF-B7EA-93C81A210711}"/>
    <dgm:cxn modelId="{491E3E91-EF53-4C89-96BA-F01F51B24E98}" type="presOf" srcId="{CCBA8449-EBD8-4ACC-BEC1-FEF05EBB51D5}" destId="{01311393-8C75-449E-B534-0527F74DC8A4}" srcOrd="0" destOrd="0" presId="urn:microsoft.com/office/officeart/2005/8/layout/process4#1"/>
    <dgm:cxn modelId="{72C3E276-C104-4DF5-AFB3-5A7C68B4B91A}" type="presParOf" srcId="{6095CD52-EFD9-42D4-AF38-91DFE56A438C}" destId="{9F41B7F1-1786-4321-90A4-C72448BDB5BD}" srcOrd="0" destOrd="0" presId="urn:microsoft.com/office/officeart/2005/8/layout/process4#1"/>
    <dgm:cxn modelId="{C7AFAF2E-A4D6-410F-BA59-F9A657C42DF0}" type="presParOf" srcId="{9F41B7F1-1786-4321-90A4-C72448BDB5BD}" destId="{9D19CD67-811C-4D81-80D1-5C199FCED338}" srcOrd="0" destOrd="0" presId="urn:microsoft.com/office/officeart/2005/8/layout/process4#1"/>
    <dgm:cxn modelId="{A8716CCB-2B6D-44B7-8D85-3B14D3A74F0F}" type="presParOf" srcId="{9F41B7F1-1786-4321-90A4-C72448BDB5BD}" destId="{1E4A5B1E-FBA4-4634-8590-284AF07EE320}" srcOrd="1" destOrd="0" presId="urn:microsoft.com/office/officeart/2005/8/layout/process4#1"/>
    <dgm:cxn modelId="{5D768820-7416-492F-AB5B-C2D3E75BC9E5}" type="presParOf" srcId="{9F41B7F1-1786-4321-90A4-C72448BDB5BD}" destId="{8737B1FF-5EAB-4D13-9B45-DF9116340ECC}" srcOrd="2" destOrd="0" presId="urn:microsoft.com/office/officeart/2005/8/layout/process4#1"/>
    <dgm:cxn modelId="{654B9CC8-675C-4BB7-A648-21AB06355EB0}" type="presParOf" srcId="{8737B1FF-5EAB-4D13-9B45-DF9116340ECC}" destId="{42B6663B-15E1-4E1F-AA52-A310E3E7CADE}" srcOrd="0" destOrd="0" presId="urn:microsoft.com/office/officeart/2005/8/layout/process4#1"/>
    <dgm:cxn modelId="{F82DE213-4876-4325-BE8D-49FA2C4D7521}" type="presParOf" srcId="{8737B1FF-5EAB-4D13-9B45-DF9116340ECC}" destId="{3E417926-69F2-4CEE-A59F-4F03272C4B77}" srcOrd="1" destOrd="0" presId="urn:microsoft.com/office/officeart/2005/8/layout/process4#1"/>
    <dgm:cxn modelId="{27D3F8A4-FF60-4E46-B5EC-A9F8383F5070}" type="presParOf" srcId="{8737B1FF-5EAB-4D13-9B45-DF9116340ECC}" destId="{01311393-8C75-449E-B534-0527F74DC8A4}" srcOrd="2" destOrd="0" presId="urn:microsoft.com/office/officeart/2005/8/layout/process4#1"/>
    <dgm:cxn modelId="{DAD346BB-3AAC-4F5C-B9D5-C927D5B14D45}" type="presParOf" srcId="{6095CD52-EFD9-42D4-AF38-91DFE56A438C}" destId="{3EBEA3E0-A57D-437D-9569-D668EA82B4A0}" srcOrd="1" destOrd="0" presId="urn:microsoft.com/office/officeart/2005/8/layout/process4#1"/>
    <dgm:cxn modelId="{38A27CCA-50B4-4EDC-BE96-0BCD0C2DF708}" type="presParOf" srcId="{6095CD52-EFD9-42D4-AF38-91DFE56A438C}" destId="{96B9B0FF-9DC2-4C6A-BAC6-324653AE4712}" srcOrd="2" destOrd="0" presId="urn:microsoft.com/office/officeart/2005/8/layout/process4#1"/>
    <dgm:cxn modelId="{F041F92E-51C8-4505-88FD-2C52BF780A69}" type="presParOf" srcId="{96B9B0FF-9DC2-4C6A-BAC6-324653AE4712}" destId="{D9459C83-93CA-4ACA-8B77-029242E791FF}" srcOrd="0" destOrd="0" presId="urn:microsoft.com/office/officeart/2005/8/layout/process4#1"/>
    <dgm:cxn modelId="{B65B1E97-C0EA-4302-AF22-55A0691E98E1}" type="presParOf" srcId="{6095CD52-EFD9-42D4-AF38-91DFE56A438C}" destId="{3AF15CA9-6CC3-45BC-9327-F873E2F2E570}" srcOrd="3" destOrd="0" presId="urn:microsoft.com/office/officeart/2005/8/layout/process4#1"/>
    <dgm:cxn modelId="{5EEC1D21-A137-4CB1-916F-0EE9F35F13B7}" type="presParOf" srcId="{6095CD52-EFD9-42D4-AF38-91DFE56A438C}" destId="{08BAF4CF-E9EB-46F5-918C-2079BA2170F7}" srcOrd="4" destOrd="0" presId="urn:microsoft.com/office/officeart/2005/8/layout/process4#1"/>
    <dgm:cxn modelId="{EDDA5CD5-3B17-4630-AA8F-6EACED2645F9}" type="presParOf" srcId="{08BAF4CF-E9EB-46F5-918C-2079BA2170F7}" destId="{C5584186-AECA-48DF-B0DC-7CDF9F546B41}" srcOrd="0" destOrd="0" presId="urn:microsoft.com/office/officeart/2005/8/layout/process4#1"/>
    <dgm:cxn modelId="{3F1D6F25-992B-4097-BB43-B042F700290C}" type="presParOf" srcId="{6095CD52-EFD9-42D4-AF38-91DFE56A438C}" destId="{7BA1F00E-2462-4645-8B42-9E20A5363F7C}" srcOrd="5" destOrd="0" presId="urn:microsoft.com/office/officeart/2005/8/layout/process4#1"/>
    <dgm:cxn modelId="{3456FA27-D785-4E99-899E-FA31710FC856}" type="presParOf" srcId="{6095CD52-EFD9-42D4-AF38-91DFE56A438C}" destId="{4D5BBCEA-46D6-4E56-A514-323D7F8B4091}" srcOrd="6" destOrd="0" presId="urn:microsoft.com/office/officeart/2005/8/layout/process4#1"/>
    <dgm:cxn modelId="{76557E5B-44F2-4A54-92C4-B50C08168BD3}" type="presParOf" srcId="{4D5BBCEA-46D6-4E56-A514-323D7F8B4091}" destId="{7EE725D8-20E2-4A22-95B6-D24E228F672F}" srcOrd="0" destOrd="0" presId="urn:microsoft.com/office/officeart/2005/8/layout/process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74FD38-11B0-420E-891D-A6FBB77EA4C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6B68ED-78E6-4A1F-80F2-EEC4C311A261}">
      <dgm:prSet phldrT="[Text]"/>
      <dgm:spPr/>
      <dgm:t>
        <a:bodyPr/>
        <a:lstStyle/>
        <a:p>
          <a:r>
            <a:rPr lang="en-US" dirty="0" smtClean="0"/>
            <a:t>SOBA America, Inc.</a:t>
          </a:r>
          <a:endParaRPr lang="en-US" dirty="0"/>
        </a:p>
      </dgm:t>
    </dgm:pt>
    <dgm:pt modelId="{4F7534D0-32C4-4009-8E57-3C8218480CA4}" type="parTrans" cxnId="{BFAF6752-717A-4A9E-A4D8-ED709EA227A1}">
      <dgm:prSet/>
      <dgm:spPr/>
      <dgm:t>
        <a:bodyPr/>
        <a:lstStyle/>
        <a:p>
          <a:endParaRPr lang="en-US"/>
        </a:p>
      </dgm:t>
    </dgm:pt>
    <dgm:pt modelId="{50024C97-183A-42EE-9DD3-3D6550C9CFD5}" type="sibTrans" cxnId="{BFAF6752-717A-4A9E-A4D8-ED709EA227A1}">
      <dgm:prSet/>
      <dgm:spPr/>
      <dgm:t>
        <a:bodyPr/>
        <a:lstStyle/>
        <a:p>
          <a:endParaRPr lang="en-US"/>
        </a:p>
      </dgm:t>
    </dgm:pt>
    <dgm:pt modelId="{0BC115D7-F343-4C01-BDD1-20821F3EB674}">
      <dgm:prSet phldrT="[Text]"/>
      <dgm:spPr/>
      <dgm:t>
        <a:bodyPr/>
        <a:lstStyle/>
        <a:p>
          <a:r>
            <a:rPr lang="en-US" dirty="0" err="1" smtClean="0"/>
            <a:t>Sasse</a:t>
          </a:r>
          <a:r>
            <a:rPr lang="en-US" dirty="0" smtClean="0"/>
            <a:t> Alumni Association, Canada</a:t>
          </a:r>
          <a:endParaRPr lang="en-US" dirty="0"/>
        </a:p>
      </dgm:t>
    </dgm:pt>
    <dgm:pt modelId="{DBFFFDDA-76F1-4FB2-8259-F521BA1B7BC6}" type="parTrans" cxnId="{2A941E84-737F-417A-A43C-226F63DAF4BE}">
      <dgm:prSet/>
      <dgm:spPr/>
      <dgm:t>
        <a:bodyPr/>
        <a:lstStyle/>
        <a:p>
          <a:endParaRPr lang="en-US"/>
        </a:p>
      </dgm:t>
    </dgm:pt>
    <dgm:pt modelId="{3D5846D4-D488-4FEA-9853-DE6A9132D17E}" type="sibTrans" cxnId="{2A941E84-737F-417A-A43C-226F63DAF4BE}">
      <dgm:prSet/>
      <dgm:spPr/>
      <dgm:t>
        <a:bodyPr/>
        <a:lstStyle/>
        <a:p>
          <a:endParaRPr lang="en-US"/>
        </a:p>
      </dgm:t>
    </dgm:pt>
    <dgm:pt modelId="{241EC260-726C-4CFF-8B31-7A497C601B4E}">
      <dgm:prSet phldrT="[Text]"/>
      <dgm:spPr/>
      <dgm:t>
        <a:bodyPr/>
        <a:lstStyle/>
        <a:p>
          <a:r>
            <a:rPr lang="en-US" dirty="0" err="1" smtClean="0"/>
            <a:t>Sasse</a:t>
          </a:r>
          <a:r>
            <a:rPr lang="en-US" dirty="0" smtClean="0"/>
            <a:t> Alumni Association, USA</a:t>
          </a:r>
          <a:endParaRPr lang="en-US" dirty="0"/>
        </a:p>
      </dgm:t>
    </dgm:pt>
    <dgm:pt modelId="{9D407042-FFFD-4F07-A0FE-C40F91A5D12A}" type="parTrans" cxnId="{85568175-9F4B-40C3-9C1B-F26FC797A9E2}">
      <dgm:prSet/>
      <dgm:spPr/>
      <dgm:t>
        <a:bodyPr/>
        <a:lstStyle/>
        <a:p>
          <a:endParaRPr lang="en-US"/>
        </a:p>
      </dgm:t>
    </dgm:pt>
    <dgm:pt modelId="{6E19A139-F206-4778-A374-A9C8DEE6FBFB}" type="sibTrans" cxnId="{85568175-9F4B-40C3-9C1B-F26FC797A9E2}">
      <dgm:prSet/>
      <dgm:spPr/>
      <dgm:t>
        <a:bodyPr/>
        <a:lstStyle/>
        <a:p>
          <a:endParaRPr lang="en-US"/>
        </a:p>
      </dgm:t>
    </dgm:pt>
    <dgm:pt modelId="{93477FC0-B2D4-4A99-B67E-F87023AAC521}" type="pres">
      <dgm:prSet presAssocID="{A274FD38-11B0-420E-891D-A6FBB77EA4C7}" presName="Name0" presStyleCnt="0">
        <dgm:presLayoutVars>
          <dgm:dir/>
          <dgm:resizeHandles val="exact"/>
        </dgm:presLayoutVars>
      </dgm:prSet>
      <dgm:spPr/>
    </dgm:pt>
    <dgm:pt modelId="{3DE9C11F-47A0-4543-9F5A-5119CB8F378B}" type="pres">
      <dgm:prSet presAssocID="{446B68ED-78E6-4A1F-80F2-EEC4C311A261}" presName="node" presStyleLbl="node1" presStyleIdx="0" presStyleCnt="3">
        <dgm:presLayoutVars>
          <dgm:bulletEnabled val="1"/>
        </dgm:presLayoutVars>
      </dgm:prSet>
      <dgm:spPr/>
    </dgm:pt>
    <dgm:pt modelId="{AD42D560-A5A9-442F-A19C-BBF72AEB24A3}" type="pres">
      <dgm:prSet presAssocID="{50024C97-183A-42EE-9DD3-3D6550C9CFD5}" presName="sibTrans" presStyleLbl="sibTrans2D1" presStyleIdx="0" presStyleCnt="3"/>
      <dgm:spPr/>
    </dgm:pt>
    <dgm:pt modelId="{D406A26B-9A45-4675-B045-FB7A6113F51B}" type="pres">
      <dgm:prSet presAssocID="{50024C97-183A-42EE-9DD3-3D6550C9CFD5}" presName="connectorText" presStyleLbl="sibTrans2D1" presStyleIdx="0" presStyleCnt="3"/>
      <dgm:spPr/>
    </dgm:pt>
    <dgm:pt modelId="{51AC6683-A6B6-485F-B7C8-75A5F2123DE1}" type="pres">
      <dgm:prSet presAssocID="{0BC115D7-F343-4C01-BDD1-20821F3EB67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6A7206-6C13-4C2E-98CD-725344BAF663}" type="pres">
      <dgm:prSet presAssocID="{3D5846D4-D488-4FEA-9853-DE6A9132D17E}" presName="sibTrans" presStyleLbl="sibTrans2D1" presStyleIdx="1" presStyleCnt="3"/>
      <dgm:spPr/>
    </dgm:pt>
    <dgm:pt modelId="{15660590-C220-4C79-BB0A-B037A1B7C21B}" type="pres">
      <dgm:prSet presAssocID="{3D5846D4-D488-4FEA-9853-DE6A9132D17E}" presName="connectorText" presStyleLbl="sibTrans2D1" presStyleIdx="1" presStyleCnt="3"/>
      <dgm:spPr/>
    </dgm:pt>
    <dgm:pt modelId="{A9894FD6-75D6-4357-B8BF-D7C0C239B8B6}" type="pres">
      <dgm:prSet presAssocID="{241EC260-726C-4CFF-8B31-7A497C601B4E}" presName="node" presStyleLbl="node1" presStyleIdx="2" presStyleCnt="3">
        <dgm:presLayoutVars>
          <dgm:bulletEnabled val="1"/>
        </dgm:presLayoutVars>
      </dgm:prSet>
      <dgm:spPr/>
    </dgm:pt>
    <dgm:pt modelId="{F6B57F4A-E0A3-42BA-BE3E-DCADD44E2BF9}" type="pres">
      <dgm:prSet presAssocID="{6E19A139-F206-4778-A374-A9C8DEE6FBFB}" presName="sibTrans" presStyleLbl="sibTrans2D1" presStyleIdx="2" presStyleCnt="3"/>
      <dgm:spPr/>
    </dgm:pt>
    <dgm:pt modelId="{DF34A12A-B9F4-4B8E-8637-50A43892EEEA}" type="pres">
      <dgm:prSet presAssocID="{6E19A139-F206-4778-A374-A9C8DEE6FBFB}" presName="connectorText" presStyleLbl="sibTrans2D1" presStyleIdx="2" presStyleCnt="3"/>
      <dgm:spPr/>
    </dgm:pt>
  </dgm:ptLst>
  <dgm:cxnLst>
    <dgm:cxn modelId="{A9BE75E0-48A6-4C78-8C90-2E1975BDD395}" type="presOf" srcId="{50024C97-183A-42EE-9DD3-3D6550C9CFD5}" destId="{D406A26B-9A45-4675-B045-FB7A6113F51B}" srcOrd="1" destOrd="0" presId="urn:microsoft.com/office/officeart/2005/8/layout/cycle7"/>
    <dgm:cxn modelId="{5918556A-4294-429C-A51F-521AF618D2F3}" type="presOf" srcId="{3D5846D4-D488-4FEA-9853-DE6A9132D17E}" destId="{416A7206-6C13-4C2E-98CD-725344BAF663}" srcOrd="0" destOrd="0" presId="urn:microsoft.com/office/officeart/2005/8/layout/cycle7"/>
    <dgm:cxn modelId="{AACD098B-BE78-4D78-B3B5-A49F11DCC715}" type="presOf" srcId="{6E19A139-F206-4778-A374-A9C8DEE6FBFB}" destId="{DF34A12A-B9F4-4B8E-8637-50A43892EEEA}" srcOrd="1" destOrd="0" presId="urn:microsoft.com/office/officeart/2005/8/layout/cycle7"/>
    <dgm:cxn modelId="{522A12EE-9533-4AA9-B075-54D5847D15DC}" type="presOf" srcId="{A274FD38-11B0-420E-891D-A6FBB77EA4C7}" destId="{93477FC0-B2D4-4A99-B67E-F87023AAC521}" srcOrd="0" destOrd="0" presId="urn:microsoft.com/office/officeart/2005/8/layout/cycle7"/>
    <dgm:cxn modelId="{C5900A35-3602-4244-9F38-2C9D13F1F969}" type="presOf" srcId="{241EC260-726C-4CFF-8B31-7A497C601B4E}" destId="{A9894FD6-75D6-4357-B8BF-D7C0C239B8B6}" srcOrd="0" destOrd="0" presId="urn:microsoft.com/office/officeart/2005/8/layout/cycle7"/>
    <dgm:cxn modelId="{B8618222-C9FC-4B76-A7C4-C5B4B229590D}" type="presOf" srcId="{50024C97-183A-42EE-9DD3-3D6550C9CFD5}" destId="{AD42D560-A5A9-442F-A19C-BBF72AEB24A3}" srcOrd="0" destOrd="0" presId="urn:microsoft.com/office/officeart/2005/8/layout/cycle7"/>
    <dgm:cxn modelId="{F3B54D16-9566-4261-8F4C-3F2C27E3FA10}" type="presOf" srcId="{6E19A139-F206-4778-A374-A9C8DEE6FBFB}" destId="{F6B57F4A-E0A3-42BA-BE3E-DCADD44E2BF9}" srcOrd="0" destOrd="0" presId="urn:microsoft.com/office/officeart/2005/8/layout/cycle7"/>
    <dgm:cxn modelId="{2A941E84-737F-417A-A43C-226F63DAF4BE}" srcId="{A274FD38-11B0-420E-891D-A6FBB77EA4C7}" destId="{0BC115D7-F343-4C01-BDD1-20821F3EB674}" srcOrd="1" destOrd="0" parTransId="{DBFFFDDA-76F1-4FB2-8259-F521BA1B7BC6}" sibTransId="{3D5846D4-D488-4FEA-9853-DE6A9132D17E}"/>
    <dgm:cxn modelId="{F82955D9-5423-4B96-BACB-BAFA7485A9A3}" type="presOf" srcId="{0BC115D7-F343-4C01-BDD1-20821F3EB674}" destId="{51AC6683-A6B6-485F-B7C8-75A5F2123DE1}" srcOrd="0" destOrd="0" presId="urn:microsoft.com/office/officeart/2005/8/layout/cycle7"/>
    <dgm:cxn modelId="{B2BEDBE9-733B-44A6-A26D-565BEFC40AAC}" type="presOf" srcId="{446B68ED-78E6-4A1F-80F2-EEC4C311A261}" destId="{3DE9C11F-47A0-4543-9F5A-5119CB8F378B}" srcOrd="0" destOrd="0" presId="urn:microsoft.com/office/officeart/2005/8/layout/cycle7"/>
    <dgm:cxn modelId="{BFAF6752-717A-4A9E-A4D8-ED709EA227A1}" srcId="{A274FD38-11B0-420E-891D-A6FBB77EA4C7}" destId="{446B68ED-78E6-4A1F-80F2-EEC4C311A261}" srcOrd="0" destOrd="0" parTransId="{4F7534D0-32C4-4009-8E57-3C8218480CA4}" sibTransId="{50024C97-183A-42EE-9DD3-3D6550C9CFD5}"/>
    <dgm:cxn modelId="{85568175-9F4B-40C3-9C1B-F26FC797A9E2}" srcId="{A274FD38-11B0-420E-891D-A6FBB77EA4C7}" destId="{241EC260-726C-4CFF-8B31-7A497C601B4E}" srcOrd="2" destOrd="0" parTransId="{9D407042-FFFD-4F07-A0FE-C40F91A5D12A}" sibTransId="{6E19A139-F206-4778-A374-A9C8DEE6FBFB}"/>
    <dgm:cxn modelId="{A93E732B-2BC1-4F17-A4EC-6A713F3D638C}" type="presOf" srcId="{3D5846D4-D488-4FEA-9853-DE6A9132D17E}" destId="{15660590-C220-4C79-BB0A-B037A1B7C21B}" srcOrd="1" destOrd="0" presId="urn:microsoft.com/office/officeart/2005/8/layout/cycle7"/>
    <dgm:cxn modelId="{D84447DF-31FA-4050-BB23-DCE31FE3F6C1}" type="presParOf" srcId="{93477FC0-B2D4-4A99-B67E-F87023AAC521}" destId="{3DE9C11F-47A0-4543-9F5A-5119CB8F378B}" srcOrd="0" destOrd="0" presId="urn:microsoft.com/office/officeart/2005/8/layout/cycle7"/>
    <dgm:cxn modelId="{1AF38C93-7888-48C4-A6CF-A7D3FB678E7E}" type="presParOf" srcId="{93477FC0-B2D4-4A99-B67E-F87023AAC521}" destId="{AD42D560-A5A9-442F-A19C-BBF72AEB24A3}" srcOrd="1" destOrd="0" presId="urn:microsoft.com/office/officeart/2005/8/layout/cycle7"/>
    <dgm:cxn modelId="{7C57E8E2-856A-4B39-A5D7-733EF658025E}" type="presParOf" srcId="{AD42D560-A5A9-442F-A19C-BBF72AEB24A3}" destId="{D406A26B-9A45-4675-B045-FB7A6113F51B}" srcOrd="0" destOrd="0" presId="urn:microsoft.com/office/officeart/2005/8/layout/cycle7"/>
    <dgm:cxn modelId="{53AB71D2-2993-4B7A-9CA1-2C53EC833172}" type="presParOf" srcId="{93477FC0-B2D4-4A99-B67E-F87023AAC521}" destId="{51AC6683-A6B6-485F-B7C8-75A5F2123DE1}" srcOrd="2" destOrd="0" presId="urn:microsoft.com/office/officeart/2005/8/layout/cycle7"/>
    <dgm:cxn modelId="{AC3E1929-7021-4C15-8FE6-B49EB1E6FFDE}" type="presParOf" srcId="{93477FC0-B2D4-4A99-B67E-F87023AAC521}" destId="{416A7206-6C13-4C2E-98CD-725344BAF663}" srcOrd="3" destOrd="0" presId="urn:microsoft.com/office/officeart/2005/8/layout/cycle7"/>
    <dgm:cxn modelId="{2F146A61-F292-4BCD-98AA-C4DE9F34630F}" type="presParOf" srcId="{416A7206-6C13-4C2E-98CD-725344BAF663}" destId="{15660590-C220-4C79-BB0A-B037A1B7C21B}" srcOrd="0" destOrd="0" presId="urn:microsoft.com/office/officeart/2005/8/layout/cycle7"/>
    <dgm:cxn modelId="{5E9F4258-384F-414C-9D9C-6F833A348187}" type="presParOf" srcId="{93477FC0-B2D4-4A99-B67E-F87023AAC521}" destId="{A9894FD6-75D6-4357-B8BF-D7C0C239B8B6}" srcOrd="4" destOrd="0" presId="urn:microsoft.com/office/officeart/2005/8/layout/cycle7"/>
    <dgm:cxn modelId="{060F1458-73F8-4B99-883F-0E663760E238}" type="presParOf" srcId="{93477FC0-B2D4-4A99-B67E-F87023AAC521}" destId="{F6B57F4A-E0A3-42BA-BE3E-DCADD44E2BF9}" srcOrd="5" destOrd="0" presId="urn:microsoft.com/office/officeart/2005/8/layout/cycle7"/>
    <dgm:cxn modelId="{05A61346-3798-44B1-A2E2-32A53D281457}" type="presParOf" srcId="{F6B57F4A-E0A3-42BA-BE3E-DCADD44E2BF9}" destId="{DF34A12A-B9F4-4B8E-8637-50A43892EEE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11E206-3F6C-4535-B4C2-1852A1175E7D}" type="doc">
      <dgm:prSet loTypeId="urn:microsoft.com/office/officeart/2005/8/layout/lProcess2#1" loCatId="list" qsTypeId="urn:microsoft.com/office/officeart/2005/8/quickstyle/simple1#7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96F225B3-2268-4CB1-9A6D-DD3D78235A90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Key Operational and structural changes</a:t>
          </a:r>
          <a:endParaRPr lang="en-US" dirty="0"/>
        </a:p>
      </dgm:t>
    </dgm:pt>
    <dgm:pt modelId="{BB73B217-FF8F-4C8F-8CD2-4750708F0382}" type="parTrans" cxnId="{667C7982-07DA-481C-9497-BB8D1BD54CE6}">
      <dgm:prSet/>
      <dgm:spPr/>
      <dgm:t>
        <a:bodyPr/>
        <a:lstStyle/>
        <a:p>
          <a:endParaRPr lang="en-US"/>
        </a:p>
      </dgm:t>
    </dgm:pt>
    <dgm:pt modelId="{F7D5E32B-2816-47FB-95E5-01C708BBC493}" type="sibTrans" cxnId="{667C7982-07DA-481C-9497-BB8D1BD54CE6}">
      <dgm:prSet/>
      <dgm:spPr/>
      <dgm:t>
        <a:bodyPr/>
        <a:lstStyle/>
        <a:p>
          <a:endParaRPr lang="en-US"/>
        </a:p>
      </dgm:t>
    </dgm:pt>
    <dgm:pt modelId="{73381DCD-C269-4E6D-9AFB-BECEE2749D18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Chapters will use SOBA America, Inc. Tax ID for their back account.  DBA designation</a:t>
          </a:r>
          <a:endParaRPr lang="en-US" dirty="0"/>
        </a:p>
      </dgm:t>
    </dgm:pt>
    <dgm:pt modelId="{720D56F4-65FC-4CDA-8B3B-12DC7D227BE8}" type="parTrans" cxnId="{60D789E2-7A32-4437-8E2C-8B560B3784C0}">
      <dgm:prSet/>
      <dgm:spPr/>
      <dgm:t>
        <a:bodyPr/>
        <a:lstStyle/>
        <a:p>
          <a:endParaRPr lang="en-US"/>
        </a:p>
      </dgm:t>
    </dgm:pt>
    <dgm:pt modelId="{85349A43-5576-44C6-8D13-62F2BF5EFAFB}" type="sibTrans" cxnId="{60D789E2-7A32-4437-8E2C-8B560B3784C0}">
      <dgm:prSet/>
      <dgm:spPr/>
      <dgm:t>
        <a:bodyPr/>
        <a:lstStyle/>
        <a:p>
          <a:endParaRPr lang="en-US"/>
        </a:p>
      </dgm:t>
    </dgm:pt>
    <dgm:pt modelId="{4B2578D1-1315-46DD-B6BA-9146A0A1C441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Any chapter currently using </a:t>
          </a:r>
          <a:r>
            <a:rPr lang="en-US" dirty="0" err="1" smtClean="0">
              <a:ea typeface="+mn-ea"/>
              <a:cs typeface="+mn-cs"/>
            </a:rPr>
            <a:t>Sasse</a:t>
          </a:r>
          <a:r>
            <a:rPr lang="en-US" dirty="0" smtClean="0">
              <a:ea typeface="+mn-ea"/>
              <a:cs typeface="+mn-cs"/>
            </a:rPr>
            <a:t> Alumni </a:t>
          </a:r>
          <a:r>
            <a:rPr lang="en-US" dirty="0" err="1" smtClean="0">
              <a:ea typeface="+mn-ea"/>
              <a:cs typeface="+mn-cs"/>
            </a:rPr>
            <a:t>Assc</a:t>
          </a:r>
          <a:r>
            <a:rPr lang="en-US" dirty="0" smtClean="0">
              <a:ea typeface="+mn-ea"/>
              <a:cs typeface="+mn-cs"/>
            </a:rPr>
            <a:t>. Tax ID needs to close that bank account</a:t>
          </a:r>
          <a:endParaRPr lang="en-US" dirty="0"/>
        </a:p>
      </dgm:t>
    </dgm:pt>
    <dgm:pt modelId="{A12853DA-1BCD-4E8B-AE78-EE8E162CF28F}" type="parTrans" cxnId="{B16CBB69-FDB7-4F16-97C4-B226DF2BFB7D}">
      <dgm:prSet/>
      <dgm:spPr/>
      <dgm:t>
        <a:bodyPr/>
        <a:lstStyle/>
        <a:p>
          <a:endParaRPr lang="en-US"/>
        </a:p>
      </dgm:t>
    </dgm:pt>
    <dgm:pt modelId="{9FC62461-0A64-433A-BAB6-E3B6FCE0DCFE}" type="sibTrans" cxnId="{B16CBB69-FDB7-4F16-97C4-B226DF2BFB7D}">
      <dgm:prSet/>
      <dgm:spPr/>
      <dgm:t>
        <a:bodyPr/>
        <a:lstStyle/>
        <a:p>
          <a:endParaRPr lang="en-US"/>
        </a:p>
      </dgm:t>
    </dgm:pt>
    <dgm:pt modelId="{9270810E-5EDA-493C-94A3-CD56D6BDC201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Tax filing reporting requirements</a:t>
          </a:r>
          <a:endParaRPr lang="en-US" dirty="0"/>
        </a:p>
      </dgm:t>
    </dgm:pt>
    <dgm:pt modelId="{8AFFD4DB-1827-4550-B581-D6836D1A7B41}" type="parTrans" cxnId="{304B3FEF-A04A-4EB6-B224-EBD06900C776}">
      <dgm:prSet/>
      <dgm:spPr/>
      <dgm:t>
        <a:bodyPr/>
        <a:lstStyle/>
        <a:p>
          <a:endParaRPr lang="en-US"/>
        </a:p>
      </dgm:t>
    </dgm:pt>
    <dgm:pt modelId="{C6C5529E-8F47-4FCC-A5E6-616381E60A8A}" type="sibTrans" cxnId="{304B3FEF-A04A-4EB6-B224-EBD06900C776}">
      <dgm:prSet/>
      <dgm:spPr/>
      <dgm:t>
        <a:bodyPr/>
        <a:lstStyle/>
        <a:p>
          <a:endParaRPr lang="en-US"/>
        </a:p>
      </dgm:t>
    </dgm:pt>
    <dgm:pt modelId="{6A69E878-6E4C-4840-B8F1-E395DA9854AF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Chapters will report all financial activity to SOBA America</a:t>
          </a:r>
          <a:endParaRPr lang="en-US" dirty="0"/>
        </a:p>
      </dgm:t>
    </dgm:pt>
    <dgm:pt modelId="{E57BA40C-1429-48A7-B536-012502266669}" type="parTrans" cxnId="{606D715F-4BB7-40D4-B96D-3A1EE6FD1F64}">
      <dgm:prSet/>
      <dgm:spPr/>
      <dgm:t>
        <a:bodyPr/>
        <a:lstStyle/>
        <a:p>
          <a:endParaRPr lang="en-US"/>
        </a:p>
      </dgm:t>
    </dgm:pt>
    <dgm:pt modelId="{29EBC539-22E0-4AC6-97FB-361BDF867572}" type="sibTrans" cxnId="{606D715F-4BB7-40D4-B96D-3A1EE6FD1F64}">
      <dgm:prSet/>
      <dgm:spPr/>
      <dgm:t>
        <a:bodyPr/>
        <a:lstStyle/>
        <a:p>
          <a:endParaRPr lang="en-US"/>
        </a:p>
      </dgm:t>
    </dgm:pt>
    <dgm:pt modelId="{2C08368D-FB80-4EA7-8460-B8157F8B01AE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Annual income/expense report due January 31</a:t>
          </a:r>
          <a:r>
            <a:rPr lang="en-US" baseline="30000" dirty="0" smtClean="0">
              <a:ea typeface="+mn-ea"/>
              <a:cs typeface="+mn-cs"/>
            </a:rPr>
            <a:t>st</a:t>
          </a:r>
          <a:r>
            <a:rPr lang="en-US" dirty="0" smtClean="0">
              <a:ea typeface="+mn-ea"/>
              <a:cs typeface="+mn-cs"/>
            </a:rPr>
            <a:t> for tax-filing</a:t>
          </a:r>
          <a:endParaRPr lang="en-US" dirty="0"/>
        </a:p>
      </dgm:t>
    </dgm:pt>
    <dgm:pt modelId="{9FED48B3-4081-4565-892A-3A0DF75280B0}" type="parTrans" cxnId="{721322EB-807E-418B-9392-0E739F95722C}">
      <dgm:prSet/>
      <dgm:spPr/>
      <dgm:t>
        <a:bodyPr/>
        <a:lstStyle/>
        <a:p>
          <a:endParaRPr lang="en-US"/>
        </a:p>
      </dgm:t>
    </dgm:pt>
    <dgm:pt modelId="{8E534DFF-819C-4F4F-BEB9-05B3D9979EAB}" type="sibTrans" cxnId="{721322EB-807E-418B-9392-0E739F95722C}">
      <dgm:prSet/>
      <dgm:spPr/>
      <dgm:t>
        <a:bodyPr/>
        <a:lstStyle/>
        <a:p>
          <a:endParaRPr lang="en-US"/>
        </a:p>
      </dgm:t>
    </dgm:pt>
    <dgm:pt modelId="{5AF0176C-8F9A-4E8D-8D39-3FD43F45BE00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Quarterly Chapter president reports</a:t>
          </a:r>
          <a:endParaRPr lang="en-US" dirty="0">
            <a:ea typeface="+mn-ea"/>
            <a:cs typeface="+mn-cs"/>
          </a:endParaRPr>
        </a:p>
      </dgm:t>
    </dgm:pt>
    <dgm:pt modelId="{D76D0D31-B95C-40F3-B09A-0AD9ECC2545C}" type="parTrans" cxnId="{18831958-5A1C-4F7A-8B9A-E126A044E2CE}">
      <dgm:prSet/>
      <dgm:spPr/>
      <dgm:t>
        <a:bodyPr/>
        <a:lstStyle/>
        <a:p>
          <a:endParaRPr lang="en-US"/>
        </a:p>
      </dgm:t>
    </dgm:pt>
    <dgm:pt modelId="{67008235-A7EA-41CE-AB48-C041D3044AE9}" type="sibTrans" cxnId="{18831958-5A1C-4F7A-8B9A-E126A044E2CE}">
      <dgm:prSet/>
      <dgm:spPr/>
      <dgm:t>
        <a:bodyPr/>
        <a:lstStyle/>
        <a:p>
          <a:endParaRPr lang="en-US"/>
        </a:p>
      </dgm:t>
    </dgm:pt>
    <dgm:pt modelId="{BE1D709F-8426-4CD6-B91E-B5566C2FC9D6}" type="pres">
      <dgm:prSet presAssocID="{1E11E206-3F6C-4535-B4C2-1852A1175E7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743508-3CBA-4827-9A78-16420F60F8B8}" type="pres">
      <dgm:prSet presAssocID="{96F225B3-2268-4CB1-9A6D-DD3D78235A90}" presName="compNode" presStyleCnt="0"/>
      <dgm:spPr/>
    </dgm:pt>
    <dgm:pt modelId="{F146003F-8059-4D47-80D9-9DBB8BBD625E}" type="pres">
      <dgm:prSet presAssocID="{96F225B3-2268-4CB1-9A6D-DD3D78235A90}" presName="aNode" presStyleLbl="bgShp" presStyleIdx="0" presStyleCnt="2"/>
      <dgm:spPr/>
      <dgm:t>
        <a:bodyPr/>
        <a:lstStyle/>
        <a:p>
          <a:endParaRPr lang="en-US"/>
        </a:p>
      </dgm:t>
    </dgm:pt>
    <dgm:pt modelId="{D461F7BB-3B77-4F95-B46A-7FF08A71FE23}" type="pres">
      <dgm:prSet presAssocID="{96F225B3-2268-4CB1-9A6D-DD3D78235A90}" presName="textNode" presStyleLbl="bgShp" presStyleIdx="0" presStyleCnt="2"/>
      <dgm:spPr/>
      <dgm:t>
        <a:bodyPr/>
        <a:lstStyle/>
        <a:p>
          <a:endParaRPr lang="en-US"/>
        </a:p>
      </dgm:t>
    </dgm:pt>
    <dgm:pt modelId="{75B23651-6A52-4ACD-987E-CF5BCA194692}" type="pres">
      <dgm:prSet presAssocID="{96F225B3-2268-4CB1-9A6D-DD3D78235A90}" presName="compChildNode" presStyleCnt="0"/>
      <dgm:spPr/>
    </dgm:pt>
    <dgm:pt modelId="{18763D12-E753-49D7-9979-D94FE53773BE}" type="pres">
      <dgm:prSet presAssocID="{96F225B3-2268-4CB1-9A6D-DD3D78235A90}" presName="theInnerList" presStyleCnt="0"/>
      <dgm:spPr/>
    </dgm:pt>
    <dgm:pt modelId="{74CFD51A-5E10-4179-ACD2-C4993AE893AE}" type="pres">
      <dgm:prSet presAssocID="{73381DCD-C269-4E6D-9AFB-BECEE2749D18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AB798-17E9-4D42-8BC8-E7DB7EFD92E5}" type="pres">
      <dgm:prSet presAssocID="{73381DCD-C269-4E6D-9AFB-BECEE2749D18}" presName="aSpace2" presStyleCnt="0"/>
      <dgm:spPr/>
    </dgm:pt>
    <dgm:pt modelId="{87270A9B-AA9D-4460-9C44-522AB853E0DF}" type="pres">
      <dgm:prSet presAssocID="{4B2578D1-1315-46DD-B6BA-9146A0A1C441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8D5C7-B989-43FA-896F-56EDD9481D31}" type="pres">
      <dgm:prSet presAssocID="{96F225B3-2268-4CB1-9A6D-DD3D78235A90}" presName="aSpace" presStyleCnt="0"/>
      <dgm:spPr/>
    </dgm:pt>
    <dgm:pt modelId="{A7808B54-FD86-4868-B875-DAE54FF64EDA}" type="pres">
      <dgm:prSet presAssocID="{9270810E-5EDA-493C-94A3-CD56D6BDC201}" presName="compNode" presStyleCnt="0"/>
      <dgm:spPr/>
    </dgm:pt>
    <dgm:pt modelId="{EBA1EFD1-9403-4F88-A908-BEEEB03E8DA4}" type="pres">
      <dgm:prSet presAssocID="{9270810E-5EDA-493C-94A3-CD56D6BDC201}" presName="aNode" presStyleLbl="bgShp" presStyleIdx="1" presStyleCnt="2"/>
      <dgm:spPr/>
      <dgm:t>
        <a:bodyPr/>
        <a:lstStyle/>
        <a:p>
          <a:endParaRPr lang="en-US"/>
        </a:p>
      </dgm:t>
    </dgm:pt>
    <dgm:pt modelId="{265B3E78-4722-4066-BE9F-8D4390368572}" type="pres">
      <dgm:prSet presAssocID="{9270810E-5EDA-493C-94A3-CD56D6BDC201}" presName="textNode" presStyleLbl="bgShp" presStyleIdx="1" presStyleCnt="2"/>
      <dgm:spPr/>
      <dgm:t>
        <a:bodyPr/>
        <a:lstStyle/>
        <a:p>
          <a:endParaRPr lang="en-US"/>
        </a:p>
      </dgm:t>
    </dgm:pt>
    <dgm:pt modelId="{0F5EFF47-9F0B-49AD-B424-ABDF2190395F}" type="pres">
      <dgm:prSet presAssocID="{9270810E-5EDA-493C-94A3-CD56D6BDC201}" presName="compChildNode" presStyleCnt="0"/>
      <dgm:spPr/>
    </dgm:pt>
    <dgm:pt modelId="{7860A91B-B42E-4005-97A1-85DBDEB9F7E7}" type="pres">
      <dgm:prSet presAssocID="{9270810E-5EDA-493C-94A3-CD56D6BDC201}" presName="theInnerList" presStyleCnt="0"/>
      <dgm:spPr/>
    </dgm:pt>
    <dgm:pt modelId="{EDF72615-0715-4061-B359-9884AF0F7B16}" type="pres">
      <dgm:prSet presAssocID="{6A69E878-6E4C-4840-B8F1-E395DA9854AF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F367D6-0C3F-4E13-A163-DF5FFF139C52}" type="pres">
      <dgm:prSet presAssocID="{6A69E878-6E4C-4840-B8F1-E395DA9854AF}" presName="aSpace2" presStyleCnt="0"/>
      <dgm:spPr/>
    </dgm:pt>
    <dgm:pt modelId="{1A58FB3C-35FD-40DE-B927-EDCC1C9F1B16}" type="pres">
      <dgm:prSet presAssocID="{2C08368D-FB80-4EA7-8460-B8157F8B01AE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1D1600-ACD4-42C0-A7BD-DC7478233835}" type="pres">
      <dgm:prSet presAssocID="{2C08368D-FB80-4EA7-8460-B8157F8B01AE}" presName="aSpace2" presStyleCnt="0"/>
      <dgm:spPr/>
    </dgm:pt>
    <dgm:pt modelId="{7755B4AC-4A8F-4EF2-9DCD-6704CD311665}" type="pres">
      <dgm:prSet presAssocID="{5AF0176C-8F9A-4E8D-8D39-3FD43F45BE00}" presName="childNode" presStyleLbl="node1" presStyleIdx="4" presStyleCnt="5" custLinFactNeighborX="2047" custLinFactNeighborY="225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FB45B1-2E84-444C-91B9-5A7E42188200}" type="presOf" srcId="{9270810E-5EDA-493C-94A3-CD56D6BDC201}" destId="{EBA1EFD1-9403-4F88-A908-BEEEB03E8DA4}" srcOrd="0" destOrd="0" presId="urn:microsoft.com/office/officeart/2005/8/layout/lProcess2#1"/>
    <dgm:cxn modelId="{22A07776-1F4D-4404-BE6B-F6AA875939D6}" type="presOf" srcId="{96F225B3-2268-4CB1-9A6D-DD3D78235A90}" destId="{F146003F-8059-4D47-80D9-9DBB8BBD625E}" srcOrd="0" destOrd="0" presId="urn:microsoft.com/office/officeart/2005/8/layout/lProcess2#1"/>
    <dgm:cxn modelId="{60D789E2-7A32-4437-8E2C-8B560B3784C0}" srcId="{96F225B3-2268-4CB1-9A6D-DD3D78235A90}" destId="{73381DCD-C269-4E6D-9AFB-BECEE2749D18}" srcOrd="0" destOrd="0" parTransId="{720D56F4-65FC-4CDA-8B3B-12DC7D227BE8}" sibTransId="{85349A43-5576-44C6-8D13-62F2BF5EFAFB}"/>
    <dgm:cxn modelId="{7323AF33-599D-4BFE-832B-DBF3A1126117}" type="presOf" srcId="{96F225B3-2268-4CB1-9A6D-DD3D78235A90}" destId="{D461F7BB-3B77-4F95-B46A-7FF08A71FE23}" srcOrd="1" destOrd="0" presId="urn:microsoft.com/office/officeart/2005/8/layout/lProcess2#1"/>
    <dgm:cxn modelId="{667C7982-07DA-481C-9497-BB8D1BD54CE6}" srcId="{1E11E206-3F6C-4535-B4C2-1852A1175E7D}" destId="{96F225B3-2268-4CB1-9A6D-DD3D78235A90}" srcOrd="0" destOrd="0" parTransId="{BB73B217-FF8F-4C8F-8CD2-4750708F0382}" sibTransId="{F7D5E32B-2816-47FB-95E5-01C708BBC493}"/>
    <dgm:cxn modelId="{304B3FEF-A04A-4EB6-B224-EBD06900C776}" srcId="{1E11E206-3F6C-4535-B4C2-1852A1175E7D}" destId="{9270810E-5EDA-493C-94A3-CD56D6BDC201}" srcOrd="1" destOrd="0" parTransId="{8AFFD4DB-1827-4550-B581-D6836D1A7B41}" sibTransId="{C6C5529E-8F47-4FCC-A5E6-616381E60A8A}"/>
    <dgm:cxn modelId="{FA187721-21B9-4215-8729-410AB2FFC4AF}" type="presOf" srcId="{2C08368D-FB80-4EA7-8460-B8157F8B01AE}" destId="{1A58FB3C-35FD-40DE-B927-EDCC1C9F1B16}" srcOrd="0" destOrd="0" presId="urn:microsoft.com/office/officeart/2005/8/layout/lProcess2#1"/>
    <dgm:cxn modelId="{9FA08AB3-6DD8-47BF-90FC-1B2A684B3268}" type="presOf" srcId="{4B2578D1-1315-46DD-B6BA-9146A0A1C441}" destId="{87270A9B-AA9D-4460-9C44-522AB853E0DF}" srcOrd="0" destOrd="0" presId="urn:microsoft.com/office/officeart/2005/8/layout/lProcess2#1"/>
    <dgm:cxn modelId="{B16CBB69-FDB7-4F16-97C4-B226DF2BFB7D}" srcId="{96F225B3-2268-4CB1-9A6D-DD3D78235A90}" destId="{4B2578D1-1315-46DD-B6BA-9146A0A1C441}" srcOrd="1" destOrd="0" parTransId="{A12853DA-1BCD-4E8B-AE78-EE8E162CF28F}" sibTransId="{9FC62461-0A64-433A-BAB6-E3B6FCE0DCFE}"/>
    <dgm:cxn modelId="{606D715F-4BB7-40D4-B96D-3A1EE6FD1F64}" srcId="{9270810E-5EDA-493C-94A3-CD56D6BDC201}" destId="{6A69E878-6E4C-4840-B8F1-E395DA9854AF}" srcOrd="0" destOrd="0" parTransId="{E57BA40C-1429-48A7-B536-012502266669}" sibTransId="{29EBC539-22E0-4AC6-97FB-361BDF867572}"/>
    <dgm:cxn modelId="{6277DF21-9162-45A8-9A73-B1D71DB34C8F}" type="presOf" srcId="{6A69E878-6E4C-4840-B8F1-E395DA9854AF}" destId="{EDF72615-0715-4061-B359-9884AF0F7B16}" srcOrd="0" destOrd="0" presId="urn:microsoft.com/office/officeart/2005/8/layout/lProcess2#1"/>
    <dgm:cxn modelId="{18831958-5A1C-4F7A-8B9A-E126A044E2CE}" srcId="{9270810E-5EDA-493C-94A3-CD56D6BDC201}" destId="{5AF0176C-8F9A-4E8D-8D39-3FD43F45BE00}" srcOrd="2" destOrd="0" parTransId="{D76D0D31-B95C-40F3-B09A-0AD9ECC2545C}" sibTransId="{67008235-A7EA-41CE-AB48-C041D3044AE9}"/>
    <dgm:cxn modelId="{32EC3E0A-DF8C-444C-91F3-43F74FD49B6D}" type="presOf" srcId="{5AF0176C-8F9A-4E8D-8D39-3FD43F45BE00}" destId="{7755B4AC-4A8F-4EF2-9DCD-6704CD311665}" srcOrd="0" destOrd="0" presId="urn:microsoft.com/office/officeart/2005/8/layout/lProcess2#1"/>
    <dgm:cxn modelId="{15657097-702B-4DDD-AF87-2368AC98492F}" type="presOf" srcId="{9270810E-5EDA-493C-94A3-CD56D6BDC201}" destId="{265B3E78-4722-4066-BE9F-8D4390368572}" srcOrd="1" destOrd="0" presId="urn:microsoft.com/office/officeart/2005/8/layout/lProcess2#1"/>
    <dgm:cxn modelId="{721322EB-807E-418B-9392-0E739F95722C}" srcId="{9270810E-5EDA-493C-94A3-CD56D6BDC201}" destId="{2C08368D-FB80-4EA7-8460-B8157F8B01AE}" srcOrd="1" destOrd="0" parTransId="{9FED48B3-4081-4565-892A-3A0DF75280B0}" sibTransId="{8E534DFF-819C-4F4F-BEB9-05B3D9979EAB}"/>
    <dgm:cxn modelId="{4BFC5E50-22E0-42CF-B629-406624714DE1}" type="presOf" srcId="{1E11E206-3F6C-4535-B4C2-1852A1175E7D}" destId="{BE1D709F-8426-4CD6-B91E-B5566C2FC9D6}" srcOrd="0" destOrd="0" presId="urn:microsoft.com/office/officeart/2005/8/layout/lProcess2#1"/>
    <dgm:cxn modelId="{2563EEDD-6A39-4292-B33A-586F210E8C45}" type="presOf" srcId="{73381DCD-C269-4E6D-9AFB-BECEE2749D18}" destId="{74CFD51A-5E10-4179-ACD2-C4993AE893AE}" srcOrd="0" destOrd="0" presId="urn:microsoft.com/office/officeart/2005/8/layout/lProcess2#1"/>
    <dgm:cxn modelId="{A8DA9249-B671-43D3-BCE1-1E3D1B48106D}" type="presParOf" srcId="{BE1D709F-8426-4CD6-B91E-B5566C2FC9D6}" destId="{A1743508-3CBA-4827-9A78-16420F60F8B8}" srcOrd="0" destOrd="0" presId="urn:microsoft.com/office/officeart/2005/8/layout/lProcess2#1"/>
    <dgm:cxn modelId="{7E281ACF-4403-4D7F-83DC-FACAE842723F}" type="presParOf" srcId="{A1743508-3CBA-4827-9A78-16420F60F8B8}" destId="{F146003F-8059-4D47-80D9-9DBB8BBD625E}" srcOrd="0" destOrd="0" presId="urn:microsoft.com/office/officeart/2005/8/layout/lProcess2#1"/>
    <dgm:cxn modelId="{2661A823-A2F6-478D-AB72-467100A8DA5E}" type="presParOf" srcId="{A1743508-3CBA-4827-9A78-16420F60F8B8}" destId="{D461F7BB-3B77-4F95-B46A-7FF08A71FE23}" srcOrd="1" destOrd="0" presId="urn:microsoft.com/office/officeart/2005/8/layout/lProcess2#1"/>
    <dgm:cxn modelId="{193698F1-488F-4E94-9CE9-2B221351268D}" type="presParOf" srcId="{A1743508-3CBA-4827-9A78-16420F60F8B8}" destId="{75B23651-6A52-4ACD-987E-CF5BCA194692}" srcOrd="2" destOrd="0" presId="urn:microsoft.com/office/officeart/2005/8/layout/lProcess2#1"/>
    <dgm:cxn modelId="{07921030-2F7A-4EAA-B5DA-9F222213E197}" type="presParOf" srcId="{75B23651-6A52-4ACD-987E-CF5BCA194692}" destId="{18763D12-E753-49D7-9979-D94FE53773BE}" srcOrd="0" destOrd="0" presId="urn:microsoft.com/office/officeart/2005/8/layout/lProcess2#1"/>
    <dgm:cxn modelId="{75C1B7A0-634E-422F-8779-AEC546FD965E}" type="presParOf" srcId="{18763D12-E753-49D7-9979-D94FE53773BE}" destId="{74CFD51A-5E10-4179-ACD2-C4993AE893AE}" srcOrd="0" destOrd="0" presId="urn:microsoft.com/office/officeart/2005/8/layout/lProcess2#1"/>
    <dgm:cxn modelId="{4688FC1F-7BCA-4AC5-B059-FE293106DFE3}" type="presParOf" srcId="{18763D12-E753-49D7-9979-D94FE53773BE}" destId="{292AB798-17E9-4D42-8BC8-E7DB7EFD92E5}" srcOrd="1" destOrd="0" presId="urn:microsoft.com/office/officeart/2005/8/layout/lProcess2#1"/>
    <dgm:cxn modelId="{B2A40585-6AA0-43D2-AD01-C99B11D587B1}" type="presParOf" srcId="{18763D12-E753-49D7-9979-D94FE53773BE}" destId="{87270A9B-AA9D-4460-9C44-522AB853E0DF}" srcOrd="2" destOrd="0" presId="urn:microsoft.com/office/officeart/2005/8/layout/lProcess2#1"/>
    <dgm:cxn modelId="{F31536E7-0555-4663-B4CA-7C0730CB9C9C}" type="presParOf" srcId="{BE1D709F-8426-4CD6-B91E-B5566C2FC9D6}" destId="{7328D5C7-B989-43FA-896F-56EDD9481D31}" srcOrd="1" destOrd="0" presId="urn:microsoft.com/office/officeart/2005/8/layout/lProcess2#1"/>
    <dgm:cxn modelId="{1534E27D-AA35-4871-9AA8-B169CD894806}" type="presParOf" srcId="{BE1D709F-8426-4CD6-B91E-B5566C2FC9D6}" destId="{A7808B54-FD86-4868-B875-DAE54FF64EDA}" srcOrd="2" destOrd="0" presId="urn:microsoft.com/office/officeart/2005/8/layout/lProcess2#1"/>
    <dgm:cxn modelId="{FB912A5F-0040-41BD-98E1-54A6D7E7B0A0}" type="presParOf" srcId="{A7808B54-FD86-4868-B875-DAE54FF64EDA}" destId="{EBA1EFD1-9403-4F88-A908-BEEEB03E8DA4}" srcOrd="0" destOrd="0" presId="urn:microsoft.com/office/officeart/2005/8/layout/lProcess2#1"/>
    <dgm:cxn modelId="{FEE0D76A-828C-49CA-BBA7-CE2904ADFB77}" type="presParOf" srcId="{A7808B54-FD86-4868-B875-DAE54FF64EDA}" destId="{265B3E78-4722-4066-BE9F-8D4390368572}" srcOrd="1" destOrd="0" presId="urn:microsoft.com/office/officeart/2005/8/layout/lProcess2#1"/>
    <dgm:cxn modelId="{EBDA6BC8-A3E0-4F1A-B08E-03646645E15F}" type="presParOf" srcId="{A7808B54-FD86-4868-B875-DAE54FF64EDA}" destId="{0F5EFF47-9F0B-49AD-B424-ABDF2190395F}" srcOrd="2" destOrd="0" presId="urn:microsoft.com/office/officeart/2005/8/layout/lProcess2#1"/>
    <dgm:cxn modelId="{3C82C17A-93FA-448E-B84D-D7858EB7D313}" type="presParOf" srcId="{0F5EFF47-9F0B-49AD-B424-ABDF2190395F}" destId="{7860A91B-B42E-4005-97A1-85DBDEB9F7E7}" srcOrd="0" destOrd="0" presId="urn:microsoft.com/office/officeart/2005/8/layout/lProcess2#1"/>
    <dgm:cxn modelId="{96499456-58B2-4A92-9406-96BDC778ACA5}" type="presParOf" srcId="{7860A91B-B42E-4005-97A1-85DBDEB9F7E7}" destId="{EDF72615-0715-4061-B359-9884AF0F7B16}" srcOrd="0" destOrd="0" presId="urn:microsoft.com/office/officeart/2005/8/layout/lProcess2#1"/>
    <dgm:cxn modelId="{E685A290-7CF3-47DD-B31E-48B66EA64574}" type="presParOf" srcId="{7860A91B-B42E-4005-97A1-85DBDEB9F7E7}" destId="{0DF367D6-0C3F-4E13-A163-DF5FFF139C52}" srcOrd="1" destOrd="0" presId="urn:microsoft.com/office/officeart/2005/8/layout/lProcess2#1"/>
    <dgm:cxn modelId="{C56FFF6C-9E09-495F-B801-81676E261786}" type="presParOf" srcId="{7860A91B-B42E-4005-97A1-85DBDEB9F7E7}" destId="{1A58FB3C-35FD-40DE-B927-EDCC1C9F1B16}" srcOrd="2" destOrd="0" presId="urn:microsoft.com/office/officeart/2005/8/layout/lProcess2#1"/>
    <dgm:cxn modelId="{95F0BB01-7621-48A5-95DE-B6DE57A3A205}" type="presParOf" srcId="{7860A91B-B42E-4005-97A1-85DBDEB9F7E7}" destId="{FA1D1600-ACD4-42C0-A7BD-DC7478233835}" srcOrd="3" destOrd="0" presId="urn:microsoft.com/office/officeart/2005/8/layout/lProcess2#1"/>
    <dgm:cxn modelId="{B022EF18-209F-4AF7-BAF5-9DE10B69E30A}" type="presParOf" srcId="{7860A91B-B42E-4005-97A1-85DBDEB9F7E7}" destId="{7755B4AC-4A8F-4EF2-9DCD-6704CD311665}" srcOrd="4" destOrd="0" presId="urn:microsoft.com/office/officeart/2005/8/layout/lProcess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A5B1E-FBA4-4634-8590-284AF07EE320}">
      <dsp:nvSpPr>
        <dsp:cNvPr id="0" name=""/>
        <dsp:cNvSpPr/>
      </dsp:nvSpPr>
      <dsp:spPr>
        <a:xfrm>
          <a:off x="0" y="3750030"/>
          <a:ext cx="8229599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ea typeface="+mn-ea"/>
              <a:cs typeface="+mn-cs"/>
            </a:rPr>
            <a:t>Communicate plan to SOBA America and IMPLEMENT</a:t>
          </a:r>
          <a:endParaRPr lang="en-US" sz="1500" kern="1200" dirty="0"/>
        </a:p>
      </dsp:txBody>
      <dsp:txXfrm>
        <a:off x="0" y="3750030"/>
        <a:ext cx="8229599" cy="443024"/>
      </dsp:txXfrm>
    </dsp:sp>
    <dsp:sp modelId="{42B6663B-15E1-4E1F-AA52-A310E3E7CADE}">
      <dsp:nvSpPr>
        <dsp:cNvPr id="0" name=""/>
        <dsp:cNvSpPr/>
      </dsp:nvSpPr>
      <dsp:spPr>
        <a:xfrm>
          <a:off x="4018" y="4176646"/>
          <a:ext cx="2740521" cy="3773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National level</a:t>
          </a:r>
          <a:endParaRPr lang="en-US" sz="1300" kern="1200" dirty="0"/>
        </a:p>
      </dsp:txBody>
      <dsp:txXfrm>
        <a:off x="4018" y="4176646"/>
        <a:ext cx="2740521" cy="377390"/>
      </dsp:txXfrm>
    </dsp:sp>
    <dsp:sp modelId="{3E417926-69F2-4CEE-A59F-4F03272C4B77}">
      <dsp:nvSpPr>
        <dsp:cNvPr id="0" name=""/>
        <dsp:cNvSpPr/>
      </dsp:nvSpPr>
      <dsp:spPr>
        <a:xfrm>
          <a:off x="2744539" y="4176646"/>
          <a:ext cx="2740521" cy="3773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Chapter level</a:t>
          </a:r>
          <a:endParaRPr lang="en-US" sz="1300" kern="1200" dirty="0"/>
        </a:p>
      </dsp:txBody>
      <dsp:txXfrm>
        <a:off x="2744539" y="4176646"/>
        <a:ext cx="2740521" cy="377390"/>
      </dsp:txXfrm>
    </dsp:sp>
    <dsp:sp modelId="{01311393-8C75-449E-B534-0527F74DC8A4}">
      <dsp:nvSpPr>
        <dsp:cNvPr id="0" name=""/>
        <dsp:cNvSpPr/>
      </dsp:nvSpPr>
      <dsp:spPr>
        <a:xfrm>
          <a:off x="5485060" y="4176646"/>
          <a:ext cx="2740521" cy="3773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ea typeface="+mn-ea"/>
              <a:cs typeface="+mn-cs"/>
            </a:rPr>
            <a:t>Individual SOBANS</a:t>
          </a:r>
          <a:endParaRPr lang="en-US" sz="1300" kern="1200" dirty="0">
            <a:ea typeface="+mn-ea"/>
            <a:cs typeface="+mn-cs"/>
          </a:endParaRPr>
        </a:p>
      </dsp:txBody>
      <dsp:txXfrm>
        <a:off x="5485060" y="4176646"/>
        <a:ext cx="2740521" cy="377390"/>
      </dsp:txXfrm>
    </dsp:sp>
    <dsp:sp modelId="{D9459C83-93CA-4ACA-8B77-029242E791FF}">
      <dsp:nvSpPr>
        <dsp:cNvPr id="0" name=""/>
        <dsp:cNvSpPr/>
      </dsp:nvSpPr>
      <dsp:spPr>
        <a:xfrm rot="10800000">
          <a:off x="0" y="2460627"/>
          <a:ext cx="8229599" cy="126179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ea typeface="+mn-ea"/>
              <a:cs typeface="+mn-cs"/>
            </a:rPr>
            <a:t>Evaluate and adopt recommendations from expert</a:t>
          </a:r>
          <a:endParaRPr lang="en-US" sz="1500" kern="1200" dirty="0"/>
        </a:p>
      </dsp:txBody>
      <dsp:txXfrm rot="10800000">
        <a:off x="0" y="2460627"/>
        <a:ext cx="8229599" cy="819878"/>
      </dsp:txXfrm>
    </dsp:sp>
    <dsp:sp modelId="{C5584186-AECA-48DF-B0DC-7CDF9F546B41}">
      <dsp:nvSpPr>
        <dsp:cNvPr id="0" name=""/>
        <dsp:cNvSpPr/>
      </dsp:nvSpPr>
      <dsp:spPr>
        <a:xfrm rot="10800000">
          <a:off x="0" y="1251046"/>
          <a:ext cx="8229599" cy="126179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ea typeface="+mn-ea"/>
              <a:cs typeface="+mn-cs"/>
            </a:rPr>
            <a:t>Hire Independent Consultant with appropriate expertise</a:t>
          </a:r>
          <a:endParaRPr lang="en-US" sz="1500" kern="1200" dirty="0"/>
        </a:p>
      </dsp:txBody>
      <dsp:txXfrm rot="10800000">
        <a:off x="0" y="1251046"/>
        <a:ext cx="8229599" cy="819878"/>
      </dsp:txXfrm>
    </dsp:sp>
    <dsp:sp modelId="{7EE725D8-20E2-4A22-95B6-D24E228F672F}">
      <dsp:nvSpPr>
        <dsp:cNvPr id="0" name=""/>
        <dsp:cNvSpPr/>
      </dsp:nvSpPr>
      <dsp:spPr>
        <a:xfrm rot="10800000">
          <a:off x="0" y="0"/>
          <a:ext cx="8229599" cy="126179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ea typeface="+mn-ea"/>
              <a:cs typeface="+mn-cs"/>
            </a:rPr>
            <a:t>Listen to SOBANS’s concerns</a:t>
          </a:r>
          <a:endParaRPr lang="en-US" sz="1500" kern="1200" dirty="0"/>
        </a:p>
      </dsp:txBody>
      <dsp:txXfrm rot="10800000">
        <a:off x="0" y="0"/>
        <a:ext cx="8229599" cy="8198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9C11F-47A0-4543-9F5A-5119CB8F378B}">
      <dsp:nvSpPr>
        <dsp:cNvPr id="0" name=""/>
        <dsp:cNvSpPr/>
      </dsp:nvSpPr>
      <dsp:spPr>
        <a:xfrm>
          <a:off x="2931393" y="1463"/>
          <a:ext cx="2366813" cy="1183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SOBA America, Inc.</a:t>
          </a:r>
          <a:endParaRPr lang="en-US" sz="2200" kern="1200" dirty="0"/>
        </a:p>
      </dsp:txBody>
      <dsp:txXfrm>
        <a:off x="2966054" y="36124"/>
        <a:ext cx="2297491" cy="1114084"/>
      </dsp:txXfrm>
    </dsp:sp>
    <dsp:sp modelId="{AD42D560-A5A9-442F-A19C-BBF72AEB24A3}">
      <dsp:nvSpPr>
        <dsp:cNvPr id="0" name=""/>
        <dsp:cNvSpPr/>
      </dsp:nvSpPr>
      <dsp:spPr>
        <a:xfrm rot="3600000">
          <a:off x="4475110" y="2078903"/>
          <a:ext cx="1234094" cy="4141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599368" y="2161741"/>
        <a:ext cx="985578" cy="248516"/>
      </dsp:txXfrm>
    </dsp:sp>
    <dsp:sp modelId="{51AC6683-A6B6-485F-B7C8-75A5F2123DE1}">
      <dsp:nvSpPr>
        <dsp:cNvPr id="0" name=""/>
        <dsp:cNvSpPr/>
      </dsp:nvSpPr>
      <dsp:spPr>
        <a:xfrm>
          <a:off x="4886108" y="3387130"/>
          <a:ext cx="2366813" cy="1183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Sasse</a:t>
          </a:r>
          <a:r>
            <a:rPr lang="en-US" sz="2200" kern="1200" dirty="0" smtClean="0"/>
            <a:t> Alumni Association, Canada</a:t>
          </a:r>
          <a:endParaRPr lang="en-US" sz="2200" kern="1200" dirty="0"/>
        </a:p>
      </dsp:txBody>
      <dsp:txXfrm>
        <a:off x="4920769" y="3421791"/>
        <a:ext cx="2297491" cy="1114084"/>
      </dsp:txXfrm>
    </dsp:sp>
    <dsp:sp modelId="{416A7206-6C13-4C2E-98CD-725344BAF663}">
      <dsp:nvSpPr>
        <dsp:cNvPr id="0" name=""/>
        <dsp:cNvSpPr/>
      </dsp:nvSpPr>
      <dsp:spPr>
        <a:xfrm rot="10800000">
          <a:off x="3497752" y="3771737"/>
          <a:ext cx="1234094" cy="4141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622010" y="3854575"/>
        <a:ext cx="985578" cy="248516"/>
      </dsp:txXfrm>
    </dsp:sp>
    <dsp:sp modelId="{A9894FD6-75D6-4357-B8BF-D7C0C239B8B6}">
      <dsp:nvSpPr>
        <dsp:cNvPr id="0" name=""/>
        <dsp:cNvSpPr/>
      </dsp:nvSpPr>
      <dsp:spPr>
        <a:xfrm>
          <a:off x="976677" y="3387130"/>
          <a:ext cx="2366813" cy="1183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Sasse</a:t>
          </a:r>
          <a:r>
            <a:rPr lang="en-US" sz="2200" kern="1200" dirty="0" smtClean="0"/>
            <a:t> Alumni Association, USA</a:t>
          </a:r>
          <a:endParaRPr lang="en-US" sz="2200" kern="1200" dirty="0"/>
        </a:p>
      </dsp:txBody>
      <dsp:txXfrm>
        <a:off x="1011338" y="3421791"/>
        <a:ext cx="2297491" cy="1114084"/>
      </dsp:txXfrm>
    </dsp:sp>
    <dsp:sp modelId="{F6B57F4A-E0A3-42BA-BE3E-DCADD44E2BF9}">
      <dsp:nvSpPr>
        <dsp:cNvPr id="0" name=""/>
        <dsp:cNvSpPr/>
      </dsp:nvSpPr>
      <dsp:spPr>
        <a:xfrm rot="18000000">
          <a:off x="2520395" y="2078903"/>
          <a:ext cx="1234094" cy="4141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644653" y="2161741"/>
        <a:ext cx="985578" cy="248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6003F-8059-4D47-80D9-9DBB8BBD625E}">
      <dsp:nvSpPr>
        <dsp:cNvPr id="0" name=""/>
        <dsp:cNvSpPr/>
      </dsp:nvSpPr>
      <dsp:spPr>
        <a:xfrm>
          <a:off x="2278" y="0"/>
          <a:ext cx="405050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0" tIns="192024" rIns="514350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ea typeface="+mn-ea"/>
              <a:cs typeface="+mn-cs"/>
            </a:rPr>
            <a:t>Key Operational and structural changes</a:t>
          </a:r>
          <a:endParaRPr lang="en-US" sz="2700" kern="1200" dirty="0"/>
        </a:p>
      </dsp:txBody>
      <dsp:txXfrm>
        <a:off x="42451" y="40173"/>
        <a:ext cx="3970160" cy="1291254"/>
      </dsp:txXfrm>
    </dsp:sp>
    <dsp:sp modelId="{74CFD51A-5E10-4179-ACD2-C4993AE893AE}">
      <dsp:nvSpPr>
        <dsp:cNvPr id="0" name=""/>
        <dsp:cNvSpPr/>
      </dsp:nvSpPr>
      <dsp:spPr>
        <a:xfrm>
          <a:off x="407328" y="1372398"/>
          <a:ext cx="3240404" cy="1400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a typeface="+mn-ea"/>
              <a:cs typeface="+mn-cs"/>
            </a:rPr>
            <a:t>Chapters will use SOBA America, Inc. Tax ID for their back account.  DBA designation</a:t>
          </a:r>
          <a:endParaRPr lang="en-US" sz="1700" kern="1200" dirty="0"/>
        </a:p>
      </dsp:txBody>
      <dsp:txXfrm>
        <a:off x="448341" y="1413411"/>
        <a:ext cx="3158378" cy="1318260"/>
      </dsp:txXfrm>
    </dsp:sp>
    <dsp:sp modelId="{87270A9B-AA9D-4460-9C44-522AB853E0DF}">
      <dsp:nvSpPr>
        <dsp:cNvPr id="0" name=""/>
        <dsp:cNvSpPr/>
      </dsp:nvSpPr>
      <dsp:spPr>
        <a:xfrm>
          <a:off x="407328" y="2942314"/>
          <a:ext cx="3240404" cy="1400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a typeface="+mn-ea"/>
              <a:cs typeface="+mn-cs"/>
            </a:rPr>
            <a:t>Any chapter currently using </a:t>
          </a:r>
          <a:r>
            <a:rPr lang="en-US" sz="1700" kern="1200" dirty="0" err="1" smtClean="0">
              <a:ea typeface="+mn-ea"/>
              <a:cs typeface="+mn-cs"/>
            </a:rPr>
            <a:t>Sasse</a:t>
          </a:r>
          <a:r>
            <a:rPr lang="en-US" sz="1700" kern="1200" dirty="0" smtClean="0">
              <a:ea typeface="+mn-ea"/>
              <a:cs typeface="+mn-cs"/>
            </a:rPr>
            <a:t> Alumni </a:t>
          </a:r>
          <a:r>
            <a:rPr lang="en-US" sz="1700" kern="1200" dirty="0" err="1" smtClean="0">
              <a:ea typeface="+mn-ea"/>
              <a:cs typeface="+mn-cs"/>
            </a:rPr>
            <a:t>Assc</a:t>
          </a:r>
          <a:r>
            <a:rPr lang="en-US" sz="1700" kern="1200" dirty="0" smtClean="0">
              <a:ea typeface="+mn-ea"/>
              <a:cs typeface="+mn-cs"/>
            </a:rPr>
            <a:t>. Tax ID needs to close that bank account</a:t>
          </a:r>
          <a:endParaRPr lang="en-US" sz="1700" kern="1200" dirty="0"/>
        </a:p>
      </dsp:txBody>
      <dsp:txXfrm>
        <a:off x="448341" y="2983327"/>
        <a:ext cx="3158378" cy="1318260"/>
      </dsp:txXfrm>
    </dsp:sp>
    <dsp:sp modelId="{EBA1EFD1-9403-4F88-A908-BEEEB03E8DA4}">
      <dsp:nvSpPr>
        <dsp:cNvPr id="0" name=""/>
        <dsp:cNvSpPr/>
      </dsp:nvSpPr>
      <dsp:spPr>
        <a:xfrm>
          <a:off x="4176815" y="0"/>
          <a:ext cx="4050506" cy="4572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0" tIns="192024" rIns="514350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ea typeface="+mn-ea"/>
              <a:cs typeface="+mn-cs"/>
            </a:rPr>
            <a:t>Tax filing reporting requirements</a:t>
          </a:r>
          <a:endParaRPr lang="en-US" sz="2700" kern="1200" dirty="0"/>
        </a:p>
      </dsp:txBody>
      <dsp:txXfrm>
        <a:off x="4216988" y="40173"/>
        <a:ext cx="3970160" cy="1291254"/>
      </dsp:txXfrm>
    </dsp:sp>
    <dsp:sp modelId="{EDF72615-0715-4061-B359-9884AF0F7B16}">
      <dsp:nvSpPr>
        <dsp:cNvPr id="0" name=""/>
        <dsp:cNvSpPr/>
      </dsp:nvSpPr>
      <dsp:spPr>
        <a:xfrm>
          <a:off x="4581866" y="1373140"/>
          <a:ext cx="3240404" cy="9156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a typeface="+mn-ea"/>
              <a:cs typeface="+mn-cs"/>
            </a:rPr>
            <a:t>Chapters will report all financial activity to SOBA America</a:t>
          </a:r>
          <a:endParaRPr lang="en-US" sz="1700" kern="1200" dirty="0"/>
        </a:p>
      </dsp:txBody>
      <dsp:txXfrm>
        <a:off x="4608684" y="1399958"/>
        <a:ext cx="3186768" cy="861991"/>
      </dsp:txXfrm>
    </dsp:sp>
    <dsp:sp modelId="{1A58FB3C-35FD-40DE-B927-EDCC1C9F1B16}">
      <dsp:nvSpPr>
        <dsp:cNvPr id="0" name=""/>
        <dsp:cNvSpPr/>
      </dsp:nvSpPr>
      <dsp:spPr>
        <a:xfrm>
          <a:off x="4581866" y="2399686"/>
          <a:ext cx="3240404" cy="9156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a typeface="+mn-ea"/>
              <a:cs typeface="+mn-cs"/>
            </a:rPr>
            <a:t>Annual income/expense report due January 31</a:t>
          </a:r>
          <a:r>
            <a:rPr lang="en-US" sz="1700" kern="1200" baseline="30000" dirty="0" smtClean="0">
              <a:ea typeface="+mn-ea"/>
              <a:cs typeface="+mn-cs"/>
            </a:rPr>
            <a:t>st</a:t>
          </a:r>
          <a:r>
            <a:rPr lang="en-US" sz="1700" kern="1200" dirty="0" smtClean="0">
              <a:ea typeface="+mn-ea"/>
              <a:cs typeface="+mn-cs"/>
            </a:rPr>
            <a:t> for tax-filing</a:t>
          </a:r>
          <a:endParaRPr lang="en-US" sz="1700" kern="1200" dirty="0"/>
        </a:p>
      </dsp:txBody>
      <dsp:txXfrm>
        <a:off x="4608684" y="2426504"/>
        <a:ext cx="3186768" cy="861991"/>
      </dsp:txXfrm>
    </dsp:sp>
    <dsp:sp modelId="{7755B4AC-4A8F-4EF2-9DCD-6704CD311665}">
      <dsp:nvSpPr>
        <dsp:cNvPr id="0" name=""/>
        <dsp:cNvSpPr/>
      </dsp:nvSpPr>
      <dsp:spPr>
        <a:xfrm>
          <a:off x="4648197" y="3451226"/>
          <a:ext cx="3240404" cy="9156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ea typeface="+mn-ea"/>
              <a:cs typeface="+mn-cs"/>
            </a:rPr>
            <a:t>Quarterly Chapter president reports</a:t>
          </a:r>
          <a:endParaRPr lang="en-US" sz="1700" kern="1200" dirty="0">
            <a:ea typeface="+mn-ea"/>
            <a:cs typeface="+mn-cs"/>
          </a:endParaRPr>
        </a:p>
      </dsp:txBody>
      <dsp:txXfrm>
        <a:off x="4675015" y="3478044"/>
        <a:ext cx="3186768" cy="861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#1" minVer="12.0">
  <dgm:title val=""/>
  <dgm:desc val=""/>
  <dgm:catLst>
    <dgm:cat type="process" pri="16000"/>
    <dgm:cat type="list" pri="20000"/>
  </dgm:catLst>
  <dgm:sampData>
    <dgm:dataModel>
      <dgm:ptLst>
        <dgm:pt modelId="0" type="doc">
          <dgm:prSet phldr="1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constrLst>
      <dgm:constr type="w" val="INF"/>
      <dgm:constr type="h" val="INF"/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100"/>
      <dgm:constr type="primFontSz" for="des" forName="parentTextArrow" refType="primFontSz" refFor="des" refForName="parentTextBox" op="equ"/>
      <dgm:constr type="primFontSz" for="des" forName="childTextArrow" refType="primFontSz" refFor="des" refForName="parentTextBox" op="lte"/>
      <dgm:constr type="primFontSz" for="des" forName="childTextBox" refType="primFontSz" refFor="des" refForName="parentTextBox" op="lte"/>
      <dgm:constr type="primFontSz" for="des" forName="childTextArrow" refType="primFontSz" refFor="des" refForName="parentTextArrow" op="lte"/>
      <dgm:constr type="primFontSz" for="des" forName="childTextBox" refType="primFontSz" refFor="des" refForName="parentTextArrow" op="lte"/>
      <dgm:constr type="primFontSz" for="des" forName="childTextArrow" val="100"/>
      <dgm:constr type="primFontSz" for="des" forName="childTextBox" refType="primFontSz" refFor="des" refForName="childTextArrow" op="equ"/>
    </dgm:constrLst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>
              <dgm:rule type="h" val="INF" fact="NaN" max="NaN"/>
            </dgm:ruleLst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  <dgm:ruleLst>
                    <dgm:rule type="primFontSz" val="2" fact="NaN" max="NaN"/>
                  </dgm:ruleLst>
                </dgm:if>
                <dgm:else name="Name9">
                  <dgm:shape xmlns:r="http://schemas.openxmlformats.org/officeDocument/2006/relationships" type="rect" r:blip="">
                    <dgm:adjLst/>
                  </dgm:shape>
                  <dgm:ruleLst>
                    <dgm:rule type="primFontSz" val="2" fact="NaN" max="NaN"/>
                  </dgm:ruleLst>
                </dgm:else>
              </dgm:choose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constrLst>
                    <dgm:constr type="w" for="ch" forName="childTextBox" refType="w"/>
                    <dgm:constr type="h" for="ch" forName="childTextBox" refType="h"/>
                  </dgm:constrLst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ruleLst>
                        <dgm:rule type="primFontSz" val="2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>
              <dgm:rule type="h" val="INF" fact="NaN" max="NaN"/>
            </dgm:ruleLst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  <dgm:ruleLst>
                    <dgm:rule type="primFontSz" val="2" fact="NaN" max="NaN"/>
                  </dgm:ruleLst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  <dgm:ruleLst>
                    <dgm:rule type="primFontSz" val="2" fact="NaN" max="NaN"/>
                  </dgm:ruleLst>
                </dgm:else>
              </dgm:choose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constrLst>
                    <dgm:constr type="w" for="ch" forName="childTextArrow" refType="w"/>
                    <dgm:constr type="h" for="ch" forName="childTextArrow" refType="h"/>
                  </dgm:constrLst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ruleLst>
                        <dgm:rule type="primFontSz" val="2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#1" minVer="12.0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w" for="ch" forName="compNode" refType="w"/>
      <dgm:constr type="h" for="ch" forName="compNode" refType="h"/>
      <dgm:constr type="primFontSz" for="des" forName="textNode" op="equ"/>
      <dgm:constr type="primFontSz" for="des" forName="childNode" op="equ"/>
      <dgm:constr type="primFontSz" for="des" forName="textNode" refType="primFontSz" refFor="des" refForName="childNode" op="gte"/>
    </dgm:constrLst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</dgm:layoutNode>
        <dgm:layoutNode name="textNode" styleLbl="bgShp">
          <dgm:alg type="tx"/>
          <dgm:shape xmlns:r="http://schemas.openxmlformats.org/officeDocument/2006/relationships" type="roundRect" r:blip="" hideGeom="1">
            <dgm:adjLst>
              <dgm:adj idx="1" val="0.1"/>
            </dgm:adjLst>
          </dgm:shape>
          <dgm:constrLst>
            <dgm:constr type="primFontSz" val="100"/>
            <dgm:constr type="lMarg" refType="primFontSz" fact="1.5"/>
            <dgm:constr type="rMarg" refType="primFontSz" fact="1.5"/>
          </dgm:constrLst>
          <dgm:ruleLst>
            <dgm:rule type="primFontSz" val="2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constr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100"/>
                </dgm:constrLst>
                <dgm:ruleLst>
                  <dgm:rule type="primFontSz" val="2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constrLst>
                      <dgm:constr type="h" val="10"/>
                      <dgm:constr type="w" val="7"/>
                    </dgm:constrLst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constrLst>
              <dgm:constr type="h" val="7"/>
              <dgm:constr type="w" val="7"/>
            </dgm:constr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 minVer="12.0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7" minVer="12.0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25A17EF-115B-4BB9-BF42-426DFD9E898A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C4E7652-46AF-4259-BAE2-54978EA07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6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E7652-46AF-4259-BAE2-54978EA077C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E7652-46AF-4259-BAE2-54978EA077C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E7652-46AF-4259-BAE2-54978EA077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E7652-46AF-4259-BAE2-54978EA077C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E7652-46AF-4259-BAE2-54978EA077C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E7652-46AF-4259-BAE2-54978EA077C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E7652-46AF-4259-BAE2-54978EA077C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 algn="r"/>
            <a:fld id="{A2E209FB-7A34-414B-812A-BCC5C4256F49}" type="datetime1">
              <a:rPr lang="en-US" smtClean="0"/>
              <a:pPr algn="r"/>
              <a:t>11/8/2015</a:t>
            </a:fld>
            <a:endParaRPr lang="en-US" sz="10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 algn="r"/>
            <a:endParaRPr lang="en-US" sz="11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 algn="ctr"/>
            <a:fld id="{49598980-D22C-4904-9F8F-3DB09B2ECD84}" type="slidenum">
              <a:rPr lang="en-US" sz="1300" smtClean="0">
                <a:solidFill>
                  <a:srgbClr val="FFFFFF"/>
                </a:solidFill>
              </a:rPr>
              <a:pPr algn="ctr"/>
              <a:t>‹#›</a:t>
            </a:fld>
            <a:endParaRPr lang="en-US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43322F5-8315-491F-87B4-2E3F0268E3B6}" type="datetime1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243F-3000-4347-94A4-FBDEAD312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AC850C8-E7C9-4F2C-A162-59CF68B1B13C}" type="datetime1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EA1243F-3000-4347-94A4-FBDEAD3122C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E9192D-7D89-47BF-B02C-29AE4CEF5323}" type="datetime1">
              <a:rPr lang="en-US" smtClean="0"/>
              <a:pPr/>
              <a:t>11/8/2015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EA1243F-3000-4347-94A4-FBDEAD3122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68" y="352044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1576" y="352044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1576" y="3488436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828800" y="352044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800" y="3488436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AEBA9AF-F1C1-4FDF-9348-FB02DE1BEFCE}" type="datetime1">
              <a:rPr lang="en-US" smtClean="0"/>
              <a:pPr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 algn="ctr"/>
            <a:fld id="{FEA1243F-3000-4347-94A4-FBDEAD3122CB}" type="slidenum">
              <a:rPr lang="en-US" smtClean="0"/>
              <a:pPr algn="ctr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DCD6-8107-480F-9A5B-88D74ACC9ACE}" type="datetime1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243F-3000-4347-94A4-FBDEAD312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C3F34B-1E76-4A74-B05B-C7E9FDCE7086}" type="datetime1">
              <a:rPr lang="en-US" smtClean="0"/>
              <a:pPr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EA1243F-3000-4347-94A4-FBDEAD312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5B0FF7-8660-4A38-9AF0-4D43C21C83DF}" type="datetime1">
              <a:rPr lang="en-US" smtClean="0"/>
              <a:pPr/>
              <a:t>11/8/2015</a:t>
            </a:fld>
            <a:endParaRPr lang="en-US" sz="9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sz="9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EA1243F-3000-4347-94A4-FBDEAD3122CB}" type="slidenum">
              <a:rPr lang="en-US" sz="900" smtClean="0"/>
              <a:pPr/>
              <a:t>‹#›</a:t>
            </a:fld>
            <a:endParaRPr lang="en-US" sz="9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07168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5856" y="381000"/>
            <a:ext cx="7315200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5856" y="5867400"/>
            <a:ext cx="732434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116474E-A1D6-4691-A6B1-81478C4043AF}" type="datetime1">
              <a:rPr lang="en-US" smtClean="0"/>
              <a:pPr/>
              <a:t>11/8/2015</a:t>
            </a:fld>
            <a:endParaRPr lang="en-US" sz="9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sz="9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 algn="ctr"/>
            <a:fld id="{FEA1243F-3000-4347-94A4-FBDEAD3122CB}" type="slidenum">
              <a:rPr lang="en-US" sz="900" smtClean="0"/>
              <a:pPr algn="ctr"/>
              <a:t>‹#›</a:t>
            </a:fld>
            <a:endParaRPr lang="en-US" sz="9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fld id="{64072A0B-F28E-4A8A-BF94-4A452569ADAF}" type="datetime1">
              <a:rPr lang="en-US" smtClean="0"/>
              <a:pPr/>
              <a:t>11/8/2015</a:t>
            </a:fld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ctr"/>
            <a:fld id="{49598980-D22C-4904-9F8F-3DB09B2ECD84}" type="slidenum">
              <a:rPr lang="en-US" sz="1200" smtClean="0">
                <a:solidFill>
                  <a:schemeClr val="tx1"/>
                </a:solidFill>
              </a:rPr>
              <a:pPr algn="ctr"/>
              <a:t>‹#›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484632" algn="l" rtl="0" eaLnBrk="1" latinLnBrk="0" hangingPunct="1">
        <a:spcBef>
          <a:spcPct val="0"/>
        </a:spcBef>
        <a:buNone/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41338" y="776288"/>
            <a:ext cx="8061325" cy="1470025"/>
          </a:xfrm>
        </p:spPr>
        <p:txBody>
          <a:bodyPr/>
          <a:lstStyle/>
          <a:p>
            <a:pPr algn="ctr"/>
            <a:r>
              <a:rPr lang="en-US" dirty="0" smtClean="0"/>
              <a:t>SOBA AMERICA: THE WAY FORWARD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61325" cy="1752600"/>
          </a:xfrm>
        </p:spPr>
        <p:txBody>
          <a:bodyPr/>
          <a:lstStyle/>
          <a:p>
            <a:pPr algn="ctr"/>
            <a:r>
              <a:rPr lang="en-US" dirty="0" smtClean="0"/>
              <a:t>Bertrand </a:t>
            </a:r>
            <a:r>
              <a:rPr lang="en-US" dirty="0" err="1" smtClean="0"/>
              <a:t>Fote</a:t>
            </a:r>
            <a:r>
              <a:rPr lang="en-US" dirty="0" smtClean="0"/>
              <a:t>, MD, MBA, FACEP, CCA</a:t>
            </a:r>
          </a:p>
          <a:p>
            <a:pPr algn="ctr"/>
            <a:r>
              <a:rPr lang="en-US" dirty="0" smtClean="0"/>
              <a:t>Project Lead</a:t>
            </a:r>
          </a:p>
          <a:p>
            <a:pPr algn="ctr"/>
            <a:r>
              <a:rPr lang="en-US" dirty="0" smtClean="0"/>
              <a:t>Vice-President, SOBA America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 dirty="0" smtClean="0"/>
              <a:t>SOBA America, Inc. and </a:t>
            </a:r>
            <a:r>
              <a:rPr lang="en-US" dirty="0" err="1" smtClean="0"/>
              <a:t>Sasse</a:t>
            </a:r>
            <a:r>
              <a:rPr lang="en-US" dirty="0" smtClean="0"/>
              <a:t> Alumni Association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SOBA America shall set agenda for projects</a:t>
            </a:r>
            <a:endParaRPr lang="en-US" dirty="0" smtClean="0"/>
          </a:p>
          <a:p>
            <a:pPr lvl="1"/>
            <a:r>
              <a:rPr lang="en-US" dirty="0" smtClean="0"/>
              <a:t>All projects must be approved by SOBA America</a:t>
            </a:r>
            <a:endParaRPr lang="en-US" dirty="0" smtClean="0"/>
          </a:p>
          <a:p>
            <a:pPr lvl="2"/>
            <a:r>
              <a:rPr lang="en-US" dirty="0" smtClean="0"/>
              <a:t>Board of Directors/</a:t>
            </a:r>
            <a:r>
              <a:rPr lang="en-US" dirty="0" err="1" smtClean="0"/>
              <a:t>Sasse</a:t>
            </a:r>
            <a:r>
              <a:rPr lang="en-US" dirty="0" smtClean="0"/>
              <a:t> Alumni Assoc. approves funding</a:t>
            </a:r>
          </a:p>
          <a:p>
            <a:pPr lvl="2"/>
            <a:r>
              <a:rPr lang="en-US" dirty="0" err="1" smtClean="0"/>
              <a:t>Sasse</a:t>
            </a:r>
            <a:r>
              <a:rPr lang="en-US" dirty="0" smtClean="0"/>
              <a:t> Alumni Assoc. Board works with SOBA America to ensure project is carried and for accountability/reporting</a:t>
            </a:r>
            <a:endParaRPr lang="en-US" dirty="0" smtClean="0"/>
          </a:p>
          <a:p>
            <a:r>
              <a:rPr lang="en-US" dirty="0" smtClean="0"/>
              <a:t>SOBA America President’s </a:t>
            </a:r>
            <a:r>
              <a:rPr lang="en-US" dirty="0" err="1" smtClean="0"/>
              <a:t>authorithy</a:t>
            </a:r>
            <a:endParaRPr lang="en-US" dirty="0" smtClean="0"/>
          </a:p>
          <a:p>
            <a:pPr lvl="1"/>
            <a:r>
              <a:rPr lang="en-US" dirty="0" smtClean="0"/>
              <a:t>Appoints Board Chair</a:t>
            </a:r>
            <a:endParaRPr lang="en-US" dirty="0" smtClean="0"/>
          </a:p>
          <a:p>
            <a:pPr lvl="1"/>
            <a:r>
              <a:rPr lang="en-US" dirty="0" smtClean="0"/>
              <a:t>Board </a:t>
            </a:r>
            <a:r>
              <a:rPr lang="en-US" dirty="0" smtClean="0"/>
              <a:t>chair </a:t>
            </a:r>
            <a:r>
              <a:rPr lang="en-US" dirty="0" smtClean="0"/>
              <a:t>reports to SOBA America President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marL="64008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 dirty="0" smtClean="0"/>
              <a:t>Status Summary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979919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 dirty="0" smtClean="0"/>
              <a:t>New SOBA America Structure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Social Arm – SOBA America</a:t>
            </a:r>
            <a:endParaRPr lang="en-US" dirty="0" smtClean="0"/>
          </a:p>
          <a:p>
            <a:pPr lvl="1"/>
            <a:r>
              <a:rPr lang="en-US" dirty="0" smtClean="0"/>
              <a:t>Cater to membership needs and brotherhood</a:t>
            </a:r>
          </a:p>
          <a:p>
            <a:pPr lvl="1"/>
            <a:r>
              <a:rPr lang="en-US" dirty="0" smtClean="0"/>
              <a:t>USA and Canada membership</a:t>
            </a:r>
            <a:endParaRPr lang="en-US" dirty="0" smtClean="0"/>
          </a:p>
          <a:p>
            <a:r>
              <a:rPr lang="en-US" dirty="0" smtClean="0"/>
              <a:t>US Fundraising Arm – </a:t>
            </a:r>
            <a:r>
              <a:rPr lang="en-US" dirty="0" err="1" smtClean="0"/>
              <a:t>Sasse</a:t>
            </a:r>
            <a:r>
              <a:rPr lang="en-US" dirty="0" smtClean="0"/>
              <a:t> Alumni Association – USA</a:t>
            </a:r>
          </a:p>
          <a:p>
            <a:pPr lvl="1"/>
            <a:r>
              <a:rPr lang="en-US" dirty="0" smtClean="0"/>
              <a:t>501(c) 3 solely for fundraising</a:t>
            </a:r>
          </a:p>
          <a:p>
            <a:pPr lvl="1"/>
            <a:r>
              <a:rPr lang="en-US" dirty="0" smtClean="0"/>
              <a:t>USA membership</a:t>
            </a:r>
          </a:p>
          <a:p>
            <a:r>
              <a:rPr lang="en-US" dirty="0" smtClean="0"/>
              <a:t>Canadian Fundraising Arm – </a:t>
            </a:r>
            <a:r>
              <a:rPr lang="en-US" dirty="0" err="1" smtClean="0"/>
              <a:t>Sasse</a:t>
            </a:r>
            <a:r>
              <a:rPr lang="en-US" dirty="0" smtClean="0"/>
              <a:t> Alumni Association – Canada</a:t>
            </a:r>
          </a:p>
          <a:p>
            <a:pPr lvl="1"/>
            <a:r>
              <a:rPr lang="en-US" dirty="0" smtClean="0"/>
              <a:t>Canadian Charity solely for fundraising</a:t>
            </a:r>
          </a:p>
          <a:p>
            <a:pPr lvl="1"/>
            <a:r>
              <a:rPr lang="en-US" dirty="0" smtClean="0"/>
              <a:t>Canada membership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SOBA America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371922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57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SOBA America – Social 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Maintain the US/Canada Union</a:t>
            </a:r>
          </a:p>
          <a:p>
            <a:pPr lvl="1"/>
            <a:r>
              <a:rPr lang="en-US" dirty="0" smtClean="0"/>
              <a:t>Member benefits</a:t>
            </a:r>
          </a:p>
          <a:p>
            <a:pPr lvl="1"/>
            <a:r>
              <a:rPr lang="en-US" dirty="0" smtClean="0"/>
              <a:t>Brotherhood/Social </a:t>
            </a:r>
          </a:p>
          <a:p>
            <a:r>
              <a:rPr lang="en-US" dirty="0" smtClean="0"/>
              <a:t>Structure:</a:t>
            </a:r>
          </a:p>
          <a:p>
            <a:pPr lvl="1"/>
            <a:r>
              <a:rPr lang="en-US" dirty="0" smtClean="0"/>
              <a:t>Create US For-Profit entity and domesticate in Canada</a:t>
            </a:r>
          </a:p>
          <a:p>
            <a:pPr lvl="1"/>
            <a:r>
              <a:rPr lang="en-US" dirty="0" smtClean="0"/>
              <a:t>Chapters will use new SOBA America tax ID instead of current </a:t>
            </a:r>
            <a:r>
              <a:rPr lang="en-US" dirty="0" err="1" smtClean="0"/>
              <a:t>Sasse</a:t>
            </a:r>
            <a:r>
              <a:rPr lang="en-US" dirty="0" smtClean="0"/>
              <a:t> Alumni Inc. tax ID</a:t>
            </a:r>
          </a:p>
          <a:p>
            <a:pPr lvl="1"/>
            <a:r>
              <a:rPr lang="en-US" dirty="0" smtClean="0"/>
              <a:t>Chapters will have some reporting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49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 dirty="0" smtClean="0"/>
              <a:t>Attention </a:t>
            </a:r>
            <a:r>
              <a:rPr lang="en-US" dirty="0" smtClean="0"/>
              <a:t>Areas for Chapters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123920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 dirty="0" err="1" smtClean="0"/>
              <a:t>Sasse</a:t>
            </a:r>
            <a:r>
              <a:rPr lang="en-US" dirty="0" smtClean="0"/>
              <a:t> Alumni Association – Fundraising Arms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dirty="0" smtClean="0"/>
              <a:t>US: - 501(c) 3 already in place.</a:t>
            </a:r>
            <a:endParaRPr lang="en-US" dirty="0" smtClean="0"/>
          </a:p>
          <a:p>
            <a:r>
              <a:rPr lang="en-US" dirty="0" smtClean="0"/>
              <a:t>Canada: Will create charity per Canadian law by December 31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National Leadership team will work with Montreal and Ontario leadership to accomplish this</a:t>
            </a:r>
            <a:endParaRPr lang="en-US" dirty="0" smtClean="0"/>
          </a:p>
          <a:p>
            <a:r>
              <a:rPr lang="en-US" dirty="0" smtClean="0"/>
              <a:t>Board of directors</a:t>
            </a:r>
            <a:endParaRPr lang="en-US" dirty="0" smtClean="0"/>
          </a:p>
          <a:p>
            <a:pPr lvl="1"/>
            <a:r>
              <a:rPr lang="en-US" dirty="0" smtClean="0"/>
              <a:t>Sole goal is fundraising and management of funds raised for non-profit activity</a:t>
            </a:r>
          </a:p>
          <a:p>
            <a:pPr lvl="1"/>
            <a:r>
              <a:rPr lang="en-US" dirty="0" smtClean="0"/>
              <a:t>Work with NEC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Sasse</a:t>
            </a:r>
            <a:r>
              <a:rPr lang="en-US" dirty="0"/>
              <a:t> Alumni Association – Fundraising </a:t>
            </a:r>
            <a:r>
              <a:rPr lang="en-US" dirty="0" smtClean="0"/>
              <a:t>Arms: Board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7 members for 2-year term</a:t>
            </a:r>
          </a:p>
          <a:p>
            <a:pPr lvl="1"/>
            <a:r>
              <a:rPr lang="en-US" sz="2800" dirty="0"/>
              <a:t>Board  members shall have the following expectations:</a:t>
            </a:r>
          </a:p>
          <a:p>
            <a:pPr lvl="2"/>
            <a:r>
              <a:rPr lang="en-US" dirty="0"/>
              <a:t>Respect the relationship between board and SOBA America leadership and membership</a:t>
            </a:r>
          </a:p>
          <a:p>
            <a:pPr lvl="2"/>
            <a:r>
              <a:rPr lang="en-US" dirty="0"/>
              <a:t>Engage in strategic planning including fundraising </a:t>
            </a:r>
            <a:endParaRPr lang="en-US" dirty="0" smtClean="0"/>
          </a:p>
          <a:p>
            <a:pPr lvl="2"/>
            <a:r>
              <a:rPr lang="en-US" dirty="0" smtClean="0"/>
              <a:t>Financially support </a:t>
            </a:r>
            <a:r>
              <a:rPr lang="en-US" dirty="0" err="1" smtClean="0"/>
              <a:t>Sasse</a:t>
            </a:r>
            <a:r>
              <a:rPr lang="en-US" dirty="0" smtClean="0"/>
              <a:t> Alumni Association</a:t>
            </a:r>
            <a:endParaRPr lang="en-US" dirty="0"/>
          </a:p>
          <a:p>
            <a:pPr lvl="2"/>
            <a:r>
              <a:rPr lang="en-US" dirty="0"/>
              <a:t>Serve as an ambassador for the </a:t>
            </a:r>
            <a:r>
              <a:rPr lang="en-US" dirty="0" err="1"/>
              <a:t>Sasse</a:t>
            </a:r>
            <a:r>
              <a:rPr lang="en-US" dirty="0"/>
              <a:t> Alumni Association</a:t>
            </a:r>
          </a:p>
          <a:p>
            <a:pPr lvl="2"/>
            <a:r>
              <a:rPr lang="en-US" dirty="0"/>
              <a:t>Actively participate in all committee and three board meetings</a:t>
            </a:r>
          </a:p>
          <a:p>
            <a:pPr lvl="2"/>
            <a:r>
              <a:rPr lang="en-US" dirty="0"/>
              <a:t>Prepare for the meetings – stay </a:t>
            </a:r>
            <a:r>
              <a:rPr lang="en-US" dirty="0" smtClean="0"/>
              <a:t>informed</a:t>
            </a:r>
            <a:endParaRPr lang="en-US" dirty="0"/>
          </a:p>
          <a:p>
            <a:pPr lvl="2"/>
            <a:r>
              <a:rPr lang="en-US" dirty="0"/>
              <a:t>Help measure board performance</a:t>
            </a:r>
          </a:p>
          <a:p>
            <a:pPr lvl="2"/>
            <a:r>
              <a:rPr lang="en-US" dirty="0"/>
              <a:t>Be an advocate and cultivate and engage others in supporting </a:t>
            </a:r>
            <a:r>
              <a:rPr lang="en-US" dirty="0" err="1"/>
              <a:t>Sasse</a:t>
            </a:r>
            <a:r>
              <a:rPr lang="en-US" dirty="0"/>
              <a:t> Alumni Association and SOBA</a:t>
            </a:r>
          </a:p>
          <a:p>
            <a:pPr lvl="2"/>
            <a:r>
              <a:rPr lang="en-US" dirty="0"/>
              <a:t>Represent the association at SOBA America events when called upon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Sasse</a:t>
            </a:r>
            <a:r>
              <a:rPr lang="en-US" dirty="0"/>
              <a:t> Alumni Association – Fundraising Arms: 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800" dirty="0"/>
              <a:t>The Board of Directors shall have the following functions </a:t>
            </a:r>
          </a:p>
          <a:p>
            <a:pPr lvl="2"/>
            <a:r>
              <a:rPr lang="en-US" dirty="0"/>
              <a:t>(1) Oversee and direct ALL non-profit fundraising activity of SOBA America carried under IRS Section 501(c</a:t>
            </a:r>
            <a:r>
              <a:rPr lang="en-US" dirty="0" smtClean="0"/>
              <a:t>)/CRA </a:t>
            </a:r>
            <a:r>
              <a:rPr lang="en-US" dirty="0"/>
              <a:t>rules. All such activity must be approved by the board </a:t>
            </a:r>
          </a:p>
          <a:p>
            <a:pPr lvl="2"/>
            <a:r>
              <a:rPr lang="en-US" dirty="0"/>
              <a:t>(2) Oversee and direct ALL projects carried by SOBA America with funds rose under IRS Section 501(c) </a:t>
            </a:r>
            <a:r>
              <a:rPr lang="en-US" dirty="0" smtClean="0"/>
              <a:t>/</a:t>
            </a:r>
            <a:r>
              <a:rPr lang="en-US" dirty="0" err="1" smtClean="0"/>
              <a:t>CRArules</a:t>
            </a:r>
            <a:r>
              <a:rPr lang="en-US" dirty="0"/>
              <a:t>. All such projects must be approved by the General Assembly first, before brought to the Board for final approval </a:t>
            </a:r>
          </a:p>
          <a:p>
            <a:pPr lvl="2"/>
            <a:r>
              <a:rPr lang="en-US" dirty="0"/>
              <a:t>(3) Ensure that there is proper record keeping of all fundraising activity, funds and projects carried out under IRS Section 501(c</a:t>
            </a:r>
            <a:r>
              <a:rPr lang="en-US" dirty="0" smtClean="0"/>
              <a:t>)/CRA </a:t>
            </a:r>
            <a:r>
              <a:rPr lang="en-US" dirty="0"/>
              <a:t>rules. </a:t>
            </a:r>
          </a:p>
        </p:txBody>
      </p:sp>
    </p:spTree>
    <p:extLst>
      <p:ext uri="{BB962C8B-B14F-4D97-AF65-F5344CB8AC3E}">
        <p14:creationId xmlns:p14="http://schemas.microsoft.com/office/powerpoint/2010/main" val="19261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portProg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C6C3BDF-EC12-4FCF-8FD4-0A901B0CAF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ReportProg</Template>
  <TotalTime>0</TotalTime>
  <Words>588</Words>
  <Application>Microsoft Office PowerPoint</Application>
  <PresentationFormat>On-screen Show (4:3)</PresentationFormat>
  <Paragraphs>83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ReportProg</vt:lpstr>
      <vt:lpstr>SOBA AMERICA: THE WAY FORWARD</vt:lpstr>
      <vt:lpstr>Status Summary</vt:lpstr>
      <vt:lpstr>New SOBA America Structure</vt:lpstr>
      <vt:lpstr>New SOBA America Structure</vt:lpstr>
      <vt:lpstr>SOBA America – Social Arm</vt:lpstr>
      <vt:lpstr>Attention Areas for Chapters</vt:lpstr>
      <vt:lpstr>Sasse Alumni Association – Fundraising Arms</vt:lpstr>
      <vt:lpstr>Sasse Alumni Association – Fundraising Arms: Board of Directors</vt:lpstr>
      <vt:lpstr>Sasse Alumni Association – Fundraising Arms: Board of Directors</vt:lpstr>
      <vt:lpstr>SOBA America, Inc. and Sasse Alumni Association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2015-11-09T03:26:24Z</dcterms:created>
  <dcterms:modified xsi:type="dcterms:W3CDTF">2015-11-10T21:34:12Z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TC101671079990</vt:lpwstr>
  </property>
</Properties>
</file>