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2"/>
  </p:sldMasterIdLst>
  <p:notesMasterIdLst>
    <p:notesMasterId r:id="rId20"/>
  </p:notesMasterIdLst>
  <p:sldIdLst>
    <p:sldId id="256" r:id="rId3"/>
    <p:sldId id="258" r:id="rId4"/>
    <p:sldId id="261" r:id="rId5"/>
    <p:sldId id="26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1" r:id="rId16"/>
    <p:sldId id="270" r:id="rId17"/>
    <p:sldId id="272" r:id="rId18"/>
    <p:sldId id="273" r:id="rId19"/>
  </p:sldIdLst>
  <p:sldSz cx="9144000" cy="6858000" type="letter"/>
  <p:notesSz cx="6858000" cy="919956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8" autoAdjust="0"/>
  </p:normalViewPr>
  <p:slideViewPr>
    <p:cSldViewPr>
      <p:cViewPr>
        <p:scale>
          <a:sx n="80" d="100"/>
          <a:sy n="80" d="100"/>
        </p:scale>
        <p:origin x="-1002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892" tIns="44946" rIns="89892" bIns="44946" numCol="1" anchor="t" anchorCtr="0" compatLnSpc="1">
            <a:prstTxWarp prst="textNoShape">
              <a:avLst/>
            </a:prstTxWarp>
          </a:bodyPr>
          <a:lstStyle>
            <a:lvl1pPr algn="l" defTabSz="898525">
              <a:defRPr kumimoji="0"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92200" y="671513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00550"/>
            <a:ext cx="5048250" cy="410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892" tIns="44946" rIns="89892" bIns="44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17950" y="0"/>
            <a:ext cx="29400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892" tIns="44946" rIns="89892" bIns="44946" numCol="1" anchor="t" anchorCtr="0" compatLnSpc="1">
            <a:prstTxWarp prst="textNoShape">
              <a:avLst/>
            </a:prstTxWarp>
          </a:bodyPr>
          <a:lstStyle>
            <a:lvl1pPr algn="r" defTabSz="898525">
              <a:defRPr kumimoji="0" sz="12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8075"/>
            <a:ext cx="29400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892" tIns="44946" rIns="89892" bIns="44946" numCol="1" anchor="b" anchorCtr="0" compatLnSpc="1">
            <a:prstTxWarp prst="textNoShape">
              <a:avLst/>
            </a:prstTxWarp>
          </a:bodyPr>
          <a:lstStyle>
            <a:lvl1pPr algn="l" defTabSz="898525">
              <a:defRPr kumimoji="0"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7950" y="8728075"/>
            <a:ext cx="29400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892" tIns="44946" rIns="89892" bIns="44946" numCol="1" anchor="b" anchorCtr="0" compatLnSpc="1">
            <a:prstTxWarp prst="textNoShape">
              <a:avLst/>
            </a:prstTxWarp>
          </a:bodyPr>
          <a:lstStyle>
            <a:lvl1pPr algn="r" defTabSz="898525">
              <a:defRPr kumimoji="0" sz="1200"/>
            </a:lvl1pPr>
          </a:lstStyle>
          <a:p>
            <a:fld id="{5C80F430-7F0A-409F-985F-049ED34EA5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88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501BF0-3F44-4AA0-BE8B-23AA34896A55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0F430-7F0A-409F-985F-049ED34EA51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188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0F430-7F0A-409F-985F-049ED34EA51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66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0F430-7F0A-409F-985F-049ED34EA51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38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0F430-7F0A-409F-985F-049ED34EA51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74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0" y="228600"/>
            <a:ext cx="9144000" cy="6627813"/>
            <a:chOff x="0" y="144"/>
            <a:chExt cx="5760" cy="4175"/>
          </a:xfrm>
        </p:grpSpPr>
        <p:pic>
          <p:nvPicPr>
            <p:cNvPr id="2050" name="Picture 2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863"/>
              <a:ext cx="5760" cy="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192" y="144"/>
              <a:ext cx="144" cy="4175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0" y="2064"/>
              <a:ext cx="2928" cy="144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13716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9382C0D-D9C6-4DD8-8BFB-11ABF464CE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37319-0097-4929-87AB-B267C2348A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3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286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0C740E-426C-4059-BF73-620D6B871A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81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740AA7A-CC3B-4EAF-900D-628C4B649B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83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B155B-FEC0-440C-907F-D1A18314F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2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65254-AF68-4D92-ABF3-1546B0443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96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B176C-06F9-4CC0-8871-6BC0C9FBAB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3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C2F1D-84AD-4EEF-A027-1F0AD780EF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8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C0FD55-51C5-4C42-96AC-29B73F7F4D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5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46360-E9A0-4F2D-8EBB-F08284602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91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969B1-7B29-4FC9-BA11-D4C4CF5AD8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4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374DB-CB8A-438A-9274-061FDE9D55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4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0" y="228600"/>
            <a:ext cx="9144000" cy="6627813"/>
            <a:chOff x="0" y="144"/>
            <a:chExt cx="5760" cy="4175"/>
          </a:xfrm>
        </p:grpSpPr>
        <p:pic>
          <p:nvPicPr>
            <p:cNvPr id="1026" name="Picture 2"/>
            <p:cNvPicPr>
              <a:picLocks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543"/>
              <a:ext cx="5760" cy="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192" y="144"/>
              <a:ext cx="144" cy="4175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0" y="3744"/>
              <a:ext cx="2928" cy="144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524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8F8F8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8F8F8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8F8F8"/>
                </a:solidFill>
                <a:latin typeface="+mn-lt"/>
              </a:defRPr>
            </a:lvl1pPr>
          </a:lstStyle>
          <a:p>
            <a:fld id="{B2365321-229A-4D2F-B2EC-BCFCF8C59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8" name="Picture 7" descr="trophy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09625" y="66675"/>
            <a:ext cx="7524750" cy="6724650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</p:pic>
      <p:sp>
        <p:nvSpPr>
          <p:cNvPr id="3097" name="Rectangle 2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noFill/>
          <a:ln/>
        </p:spPr>
        <p:txBody>
          <a:bodyPr/>
          <a:lstStyle/>
          <a:p>
            <a:endParaRPr lang="en-US" sz="2400" dirty="0"/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7772400" cy="2057400"/>
          </a:xfrm>
          <a:noFill/>
          <a:ln/>
        </p:spPr>
        <p:txBody>
          <a:bodyPr/>
          <a:lstStyle/>
          <a:p>
            <a:pPr marL="0" indent="0"/>
            <a:r>
              <a:rPr lang="en-US" sz="1400" dirty="0" err="1" smtClean="0">
                <a:solidFill>
                  <a:schemeClr val="tx2"/>
                </a:solidFill>
              </a:rPr>
              <a:t>i</a:t>
            </a:r>
            <a:endParaRPr lang="en-US" sz="1400" dirty="0">
              <a:solidFill>
                <a:schemeClr val="tx2"/>
              </a:solidFill>
            </a:endParaRPr>
          </a:p>
          <a:p>
            <a:pPr marL="0" indent="0"/>
            <a:endParaRPr lang="en-US" sz="1400" dirty="0">
              <a:latin typeface="Century Gothic" pitchFamily="34" charset="0"/>
            </a:endParaRPr>
          </a:p>
          <a:p>
            <a:pPr marL="0" indent="0"/>
            <a:r>
              <a:rPr lang="en-US" sz="48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+mj-lt"/>
              </a:rPr>
              <a:t>SOBA America Scholarship Endowment Program</a:t>
            </a:r>
            <a:endParaRPr lang="en-US" sz="4800" dirty="0">
              <a:solidFill>
                <a:schemeClr val="tx2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3099" name="Rectangle 27"/>
          <p:cNvSpPr>
            <a:spLocks noGrp="1" noChangeArrowheads="1"/>
          </p:cNvSpPr>
          <p:nvPr>
            <p:ph sz="half" idx="2"/>
          </p:nvPr>
        </p:nvSpPr>
        <p:spPr>
          <a:xfrm>
            <a:off x="623620" y="4876800"/>
            <a:ext cx="7772400" cy="1104888"/>
          </a:xfrm>
          <a:noFill/>
          <a:ln/>
        </p:spPr>
        <p:txBody>
          <a:bodyPr/>
          <a:lstStyle/>
          <a:p>
            <a:pPr marL="2460625" indent="-2301875">
              <a:tabLst>
                <a:tab pos="4445000" algn="ctr"/>
              </a:tabLst>
            </a:pPr>
            <a:r>
              <a:rPr lang="en-US" sz="1400" dirty="0" smtClean="0">
                <a:solidFill>
                  <a:schemeClr val="tx2"/>
                </a:solidFill>
              </a:rPr>
              <a:t>Bertrand P.  </a:t>
            </a:r>
            <a:r>
              <a:rPr lang="en-US" sz="1400" dirty="0" err="1" smtClean="0">
                <a:solidFill>
                  <a:schemeClr val="tx2"/>
                </a:solidFill>
              </a:rPr>
              <a:t>Fote</a:t>
            </a:r>
            <a:r>
              <a:rPr lang="en-US" sz="1400" dirty="0" smtClean="0">
                <a:solidFill>
                  <a:schemeClr val="tx2"/>
                </a:solidFill>
              </a:rPr>
              <a:t>, MD</a:t>
            </a:r>
          </a:p>
          <a:p>
            <a:pPr marL="2460625" indent="-2301875">
              <a:tabLst>
                <a:tab pos="4445000" algn="ctr"/>
              </a:tabLst>
            </a:pPr>
            <a:r>
              <a:rPr lang="en-US" sz="1400" dirty="0" smtClean="0">
                <a:solidFill>
                  <a:schemeClr val="tx2"/>
                </a:solidFill>
              </a:rPr>
              <a:t>Project Lead</a:t>
            </a:r>
          </a:p>
          <a:p>
            <a:pPr marL="2460625" indent="-2301875">
              <a:tabLst>
                <a:tab pos="4445000" algn="ctr"/>
              </a:tabLst>
            </a:pPr>
            <a:r>
              <a:rPr lang="en-US" sz="1400" dirty="0" smtClean="0">
                <a:solidFill>
                  <a:schemeClr val="tx2"/>
                </a:solidFill>
              </a:rPr>
              <a:t>Vice-President – SOBA America</a:t>
            </a:r>
            <a:endParaRPr lang="en-US" sz="1000" dirty="0">
              <a:solidFill>
                <a:schemeClr val="tx2"/>
              </a:solidFill>
            </a:endParaRPr>
          </a:p>
          <a:p>
            <a:pPr marL="2460625" indent="-2301875">
              <a:tabLst>
                <a:tab pos="4445000" algn="ctr"/>
              </a:tabLst>
            </a:pPr>
            <a:endParaRPr lang="en-US" sz="1000" dirty="0">
              <a:solidFill>
                <a:schemeClr val="tx2"/>
              </a:solidFill>
            </a:endParaRPr>
          </a:p>
          <a:p>
            <a:pPr marL="2460625" indent="-2301875">
              <a:spcBef>
                <a:spcPct val="25000"/>
              </a:spcBef>
              <a:tabLst>
                <a:tab pos="4445000" algn="ctr"/>
              </a:tabLst>
            </a:pPr>
            <a:r>
              <a:rPr lang="en-US" sz="1800" dirty="0">
                <a:solidFill>
                  <a:schemeClr val="tx2"/>
                </a:solidFill>
              </a:rPr>
              <a:t>_______________________</a:t>
            </a:r>
          </a:p>
          <a:p>
            <a:pPr marL="2460625" indent="-2301875">
              <a:spcBef>
                <a:spcPct val="25000"/>
              </a:spcBef>
              <a:tabLst>
                <a:tab pos="4445000" algn="ctr"/>
              </a:tabLst>
            </a:pPr>
            <a:r>
              <a:rPr lang="en-US" sz="1000" dirty="0">
                <a:solidFill>
                  <a:schemeClr val="tx2"/>
                </a:solidFill>
              </a:rPr>
              <a:t>Presenter’s Name and Title</a:t>
            </a:r>
          </a:p>
        </p:txBody>
      </p:sp>
      <p:grpSp>
        <p:nvGrpSpPr>
          <p:cNvPr id="55" name="Group 54"/>
          <p:cNvGrpSpPr>
            <a:grpSpLocks noChangeAspect="1"/>
          </p:cNvGrpSpPr>
          <p:nvPr/>
        </p:nvGrpSpPr>
        <p:grpSpPr>
          <a:xfrm>
            <a:off x="4368007" y="762000"/>
            <a:ext cx="458776" cy="961155"/>
            <a:chOff x="3029046" y="3697816"/>
            <a:chExt cx="475488" cy="99616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3" name="Chevron 52"/>
            <p:cNvSpPr/>
            <p:nvPr/>
          </p:nvSpPr>
          <p:spPr bwMode="auto">
            <a:xfrm rot="17054955">
              <a:off x="2762964" y="4162690"/>
              <a:ext cx="896112" cy="166473"/>
            </a:xfrm>
            <a:prstGeom prst="chevron">
              <a:avLst/>
            </a:prstGeom>
            <a:solidFill>
              <a:schemeClr val="accent2"/>
            </a:solidFill>
            <a:ln w="22225" cap="sq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Chevron 53"/>
            <p:cNvSpPr/>
            <p:nvPr/>
          </p:nvSpPr>
          <p:spPr bwMode="auto">
            <a:xfrm rot="15388056">
              <a:off x="2881096" y="4154920"/>
              <a:ext cx="896112" cy="150874"/>
            </a:xfrm>
            <a:prstGeom prst="chevron">
              <a:avLst/>
            </a:prstGeom>
            <a:solidFill>
              <a:schemeClr val="accent2"/>
            </a:solidFill>
            <a:ln w="22225" cap="sq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12-Point Star 51"/>
            <p:cNvSpPr>
              <a:spLocks noChangeAspect="1"/>
            </p:cNvSpPr>
            <p:nvPr/>
          </p:nvSpPr>
          <p:spPr bwMode="auto">
            <a:xfrm>
              <a:off x="3029046" y="3697816"/>
              <a:ext cx="475488" cy="475488"/>
            </a:xfrm>
            <a:prstGeom prst="star12">
              <a:avLst/>
            </a:prstGeom>
            <a:solidFill>
              <a:schemeClr val="accent2"/>
            </a:solidFill>
            <a:ln w="22225" cap="sq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3114723" y="3780113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22225" cap="sq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5-Point Star 49"/>
            <p:cNvSpPr>
              <a:spLocks noChangeAspect="1"/>
            </p:cNvSpPr>
            <p:nvPr/>
          </p:nvSpPr>
          <p:spPr bwMode="auto">
            <a:xfrm rot="1238248">
              <a:off x="3168601" y="3823027"/>
              <a:ext cx="201168" cy="201168"/>
            </a:xfrm>
            <a:prstGeom prst="star5">
              <a:avLst/>
            </a:prstGeom>
            <a:solidFill>
              <a:schemeClr val="accent4"/>
            </a:solidFill>
            <a:ln w="12700" cap="sq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63" name="Picture 62" descr="sidebars.pn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  <a:lum bright="-10000"/>
          </a:blip>
          <a:stretch>
            <a:fillRect/>
          </a:stretch>
        </p:blipFill>
        <p:spPr>
          <a:xfrm>
            <a:off x="66140" y="18288"/>
            <a:ext cx="704850" cy="6772275"/>
          </a:xfrm>
          <a:prstGeom prst="rect">
            <a:avLst/>
          </a:prstGeom>
        </p:spPr>
      </p:pic>
      <p:pic>
        <p:nvPicPr>
          <p:cNvPr id="64" name="Picture 63" descr="sidebars.pn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  <a:lum bright="-10000"/>
          </a:blip>
          <a:stretch>
            <a:fillRect/>
          </a:stretch>
        </p:blipFill>
        <p:spPr>
          <a:xfrm>
            <a:off x="8396020" y="18288"/>
            <a:ext cx="704850" cy="67722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 Based Scholarships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Behaved Student Award</a:t>
            </a:r>
          </a:p>
          <a:p>
            <a:r>
              <a:rPr lang="en-US" dirty="0" smtClean="0"/>
              <a:t>Criteria</a:t>
            </a:r>
          </a:p>
          <a:p>
            <a:pPr lvl="1"/>
            <a:r>
              <a:rPr lang="en-US" dirty="0" smtClean="0"/>
              <a:t>Conduct, promptness, discipline</a:t>
            </a:r>
          </a:p>
          <a:p>
            <a:pPr lvl="1"/>
            <a:r>
              <a:rPr lang="en-US" dirty="0" smtClean="0"/>
              <a:t>Each Class nominates 3 students</a:t>
            </a:r>
          </a:p>
          <a:p>
            <a:pPr lvl="1"/>
            <a:r>
              <a:rPr lang="en-US" dirty="0" smtClean="0"/>
              <a:t>Principal and staff select from nominees</a:t>
            </a:r>
          </a:p>
          <a:p>
            <a:pPr lvl="1"/>
            <a:r>
              <a:rPr lang="en-US" dirty="0" smtClean="0"/>
              <a:t>Principal submits summary of nomination and staff selection process</a:t>
            </a:r>
          </a:p>
          <a:p>
            <a:r>
              <a:rPr lang="en-US" dirty="0" smtClean="0"/>
              <a:t>5 scholarships (Forms 2,3,4,5, U6)</a:t>
            </a:r>
          </a:p>
          <a:p>
            <a:r>
              <a:rPr lang="en-US" dirty="0" smtClean="0"/>
              <a:t>50,000 FCFA Each</a:t>
            </a:r>
          </a:p>
        </p:txBody>
      </p:sp>
    </p:spTree>
    <p:extLst>
      <p:ext uri="{BB962C8B-B14F-4D97-AF65-F5344CB8AC3E}">
        <p14:creationId xmlns:p14="http://schemas.microsoft.com/office/powerpoint/2010/main" val="116219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 Based Scholarships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Neatest Student Award</a:t>
            </a:r>
          </a:p>
          <a:p>
            <a:r>
              <a:rPr lang="en-US" dirty="0" smtClean="0"/>
              <a:t>Criteria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Overall cleanliness, neatness and proper care of his bed and property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Each class nominates 3 students</a:t>
            </a:r>
          </a:p>
          <a:p>
            <a:pPr lvl="1"/>
            <a:r>
              <a:rPr lang="en-US" dirty="0" smtClean="0"/>
              <a:t>Principal and staff select from nominees</a:t>
            </a:r>
          </a:p>
          <a:p>
            <a:pPr lvl="1"/>
            <a:r>
              <a:rPr lang="en-US" dirty="0" smtClean="0"/>
              <a:t>Principal submits summary of nomination and staff selection process</a:t>
            </a:r>
          </a:p>
          <a:p>
            <a:r>
              <a:rPr lang="en-US" dirty="0" smtClean="0"/>
              <a:t>5 scholarships (Forms 2,3,4,5,U6)</a:t>
            </a:r>
          </a:p>
          <a:p>
            <a:r>
              <a:rPr lang="en-US" dirty="0" smtClean="0"/>
              <a:t>50,000 FCFA 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00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Lottery Awards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 Scholarships (25,000 FCFA each) to Form 1 and Lower Sixth Students</a:t>
            </a:r>
          </a:p>
          <a:p>
            <a:pPr lvl="1"/>
            <a:r>
              <a:rPr lang="en-US" dirty="0" smtClean="0"/>
              <a:t>They don’t qualify for most other awards</a:t>
            </a:r>
          </a:p>
          <a:p>
            <a:pPr lvl="1"/>
            <a:r>
              <a:rPr lang="en-US" dirty="0" smtClean="0"/>
              <a:t>Random draw of names from hat during awards</a:t>
            </a:r>
          </a:p>
          <a:p>
            <a:pPr lvl="1"/>
            <a:r>
              <a:rPr lang="en-US" dirty="0" smtClean="0"/>
              <a:t>Student MUST be present to win award if name is drawn</a:t>
            </a:r>
          </a:p>
          <a:p>
            <a:pPr lvl="1"/>
            <a:r>
              <a:rPr lang="en-US" dirty="0" smtClean="0"/>
              <a:t>Goal: Encourage their 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13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Awards -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 need based  – 900,000FCFA</a:t>
            </a:r>
          </a:p>
          <a:p>
            <a:r>
              <a:rPr lang="en-US" dirty="0" smtClean="0"/>
              <a:t>16 Acad. excellence – 1,475,000FCFA</a:t>
            </a:r>
          </a:p>
          <a:p>
            <a:r>
              <a:rPr lang="en-US" dirty="0" smtClean="0"/>
              <a:t>10 Good conduct – 500,000 FCFA</a:t>
            </a:r>
          </a:p>
          <a:p>
            <a:r>
              <a:rPr lang="en-US" dirty="0" smtClean="0"/>
              <a:t>8 Lottery  - 200,000 FCFA</a:t>
            </a:r>
          </a:p>
          <a:p>
            <a:r>
              <a:rPr lang="en-US" dirty="0" smtClean="0"/>
              <a:t>Total of 52 Scholarships for 3,075,000FCFA ($6,150 @ 500FCFA exchange rate)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71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$250,000 @ 3% interest = $7500/</a:t>
            </a:r>
            <a:r>
              <a:rPr lang="en-US" dirty="0" err="1" smtClean="0"/>
              <a:t>yr</a:t>
            </a:r>
            <a:endParaRPr lang="en-US" dirty="0" smtClean="0"/>
          </a:p>
          <a:p>
            <a:r>
              <a:rPr lang="en-US" dirty="0" smtClean="0"/>
              <a:t>$200,000 @ 3% interest = $6000/</a:t>
            </a:r>
            <a:r>
              <a:rPr lang="en-US" dirty="0" err="1" smtClean="0"/>
              <a:t>yr</a:t>
            </a:r>
            <a:endParaRPr lang="en-US" dirty="0" smtClean="0"/>
          </a:p>
          <a:p>
            <a:r>
              <a:rPr lang="en-US" dirty="0" smtClean="0"/>
              <a:t>Goal is to raise $250K by June 30, 2016</a:t>
            </a:r>
          </a:p>
          <a:p>
            <a:pPr lvl="1"/>
            <a:r>
              <a:rPr lang="en-US" dirty="0" smtClean="0"/>
              <a:t>Allow us to fund awards from next year</a:t>
            </a:r>
          </a:p>
          <a:p>
            <a:pPr lvl="1"/>
            <a:r>
              <a:rPr lang="en-US" dirty="0" smtClean="0"/>
              <a:t>Fund awards for ever</a:t>
            </a:r>
          </a:p>
          <a:p>
            <a:r>
              <a:rPr lang="en-US" dirty="0" smtClean="0"/>
              <a:t>Smaller endowment will require more aggressive investment</a:t>
            </a:r>
          </a:p>
          <a:p>
            <a:pPr lvl="1"/>
            <a:r>
              <a:rPr lang="en-US" dirty="0" smtClean="0"/>
              <a:t>Greater risk with more aggressive investment</a:t>
            </a:r>
          </a:p>
        </p:txBody>
      </p:sp>
    </p:spTree>
    <p:extLst>
      <p:ext uri="{BB962C8B-B14F-4D97-AF65-F5344CB8AC3E}">
        <p14:creationId xmlns:p14="http://schemas.microsoft.com/office/powerpoint/2010/main" val="57353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Aggressive</a:t>
            </a:r>
          </a:p>
          <a:p>
            <a:pPr lvl="1"/>
            <a:r>
              <a:rPr lang="en-US" dirty="0" smtClean="0"/>
              <a:t>Mail, personal, social media</a:t>
            </a:r>
          </a:p>
          <a:p>
            <a:r>
              <a:rPr lang="en-US" dirty="0" smtClean="0"/>
              <a:t>Engagement</a:t>
            </a:r>
          </a:p>
          <a:p>
            <a:pPr lvl="1"/>
            <a:r>
              <a:rPr lang="en-US" dirty="0" smtClean="0"/>
              <a:t>Challenge every one to take part</a:t>
            </a:r>
          </a:p>
          <a:p>
            <a:pPr lvl="1"/>
            <a:r>
              <a:rPr lang="en-US" dirty="0" smtClean="0"/>
              <a:t>Board of Directors to take lead</a:t>
            </a:r>
          </a:p>
          <a:p>
            <a:r>
              <a:rPr lang="en-US" dirty="0" smtClean="0"/>
              <a:t>Full strategy to be discussed</a:t>
            </a:r>
          </a:p>
        </p:txBody>
      </p:sp>
    </p:spTree>
    <p:extLst>
      <p:ext uri="{BB962C8B-B14F-4D97-AF65-F5344CB8AC3E}">
        <p14:creationId xmlns:p14="http://schemas.microsoft.com/office/powerpoint/2010/main" val="7319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 Sponsorship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Sponsor specific award</a:t>
            </a:r>
          </a:p>
          <a:p>
            <a:pPr lvl="1"/>
            <a:r>
              <a:rPr lang="en-US" dirty="0" smtClean="0"/>
              <a:t>$2500 minimum sponsorship</a:t>
            </a:r>
          </a:p>
          <a:p>
            <a:pPr lvl="1"/>
            <a:r>
              <a:rPr lang="en-US" dirty="0" smtClean="0"/>
              <a:t>Naming right to specific award for fixed time</a:t>
            </a:r>
          </a:p>
          <a:p>
            <a:pPr lvl="1"/>
            <a:r>
              <a:rPr lang="en-US" dirty="0" smtClean="0"/>
              <a:t>Can add different sponsored awards not listed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41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650" y="1993900"/>
            <a:ext cx="5651500" cy="3175000"/>
          </a:xfrm>
        </p:spPr>
      </p:pic>
    </p:spTree>
    <p:extLst>
      <p:ext uri="{BB962C8B-B14F-4D97-AF65-F5344CB8AC3E}">
        <p14:creationId xmlns:p14="http://schemas.microsoft.com/office/powerpoint/2010/main" val="23937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>
              <a:buFontTx/>
              <a:buChar char="-"/>
            </a:pPr>
            <a:r>
              <a:rPr lang="en-US" dirty="0" smtClean="0"/>
              <a:t>Provide scholarships to </a:t>
            </a:r>
            <a:r>
              <a:rPr lang="en-US" dirty="0" err="1" smtClean="0"/>
              <a:t>Sasse</a:t>
            </a:r>
            <a:r>
              <a:rPr lang="en-US" dirty="0" smtClean="0"/>
              <a:t> students based on Need and Merit</a:t>
            </a:r>
          </a:p>
          <a:p>
            <a:pPr marL="457200" indent="-457200" algn="l">
              <a:buFontTx/>
              <a:buChar char="-"/>
            </a:pPr>
            <a:r>
              <a:rPr lang="en-US" dirty="0" smtClean="0"/>
              <a:t>Encourage academic excellence, good behavior and provide financial assistance</a:t>
            </a:r>
          </a:p>
          <a:p>
            <a:pPr marL="457200" indent="-457200" algn="l">
              <a:buFontTx/>
              <a:buChar char="-"/>
            </a:pPr>
            <a:r>
              <a:rPr lang="en-US" dirty="0" smtClean="0"/>
              <a:t>Create an endowment fund to fund the scholarships annually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69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SOBA America Scholarship Day</a:t>
            </a:r>
          </a:p>
          <a:p>
            <a:r>
              <a:rPr lang="en-US" dirty="0" smtClean="0"/>
              <a:t>Beginning of year, based on previous year’s record (Selection @ end of year)</a:t>
            </a:r>
          </a:p>
          <a:p>
            <a:r>
              <a:rPr lang="en-US" dirty="0" smtClean="0"/>
              <a:t>SOBA America sets specific guidelines</a:t>
            </a:r>
          </a:p>
          <a:p>
            <a:r>
              <a:rPr lang="en-US" dirty="0" smtClean="0"/>
              <a:t>Principal and staff select based on guidelines</a:t>
            </a:r>
          </a:p>
          <a:p>
            <a:pPr lvl="1"/>
            <a:r>
              <a:rPr lang="en-US" dirty="0" smtClean="0"/>
              <a:t>Submit names and supporting documentation to SOBA America</a:t>
            </a:r>
          </a:p>
          <a:p>
            <a:pPr lvl="1"/>
            <a:r>
              <a:rPr lang="en-US" dirty="0" smtClean="0"/>
              <a:t>NO STUDENT RECEIVES MORE THAN ONE AWARD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28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Based Awards</a:t>
            </a:r>
          </a:p>
          <a:p>
            <a:pPr lvl="1"/>
            <a:r>
              <a:rPr lang="en-US" dirty="0" smtClean="0"/>
              <a:t>Provide support to needy students</a:t>
            </a:r>
          </a:p>
          <a:p>
            <a:pPr lvl="1"/>
            <a:r>
              <a:rPr lang="en-US" dirty="0" smtClean="0"/>
              <a:t>Appeal to donors</a:t>
            </a:r>
          </a:p>
          <a:p>
            <a:r>
              <a:rPr lang="en-US" dirty="0" smtClean="0"/>
              <a:t>Merit Based Awards</a:t>
            </a:r>
          </a:p>
          <a:p>
            <a:pPr lvl="1"/>
            <a:r>
              <a:rPr lang="en-US" dirty="0" smtClean="0"/>
              <a:t>Promote the ideals of SJC </a:t>
            </a:r>
            <a:r>
              <a:rPr lang="en-US" dirty="0" err="1" smtClean="0"/>
              <a:t>Sasse</a:t>
            </a:r>
            <a:r>
              <a:rPr lang="en-US" dirty="0" smtClean="0"/>
              <a:t>: Academic excellence, good moral values</a:t>
            </a:r>
          </a:p>
          <a:p>
            <a:r>
              <a:rPr lang="en-US" dirty="0" smtClean="0"/>
              <a:t>Lottery Awards</a:t>
            </a:r>
          </a:p>
          <a:p>
            <a:pPr lvl="1"/>
            <a:r>
              <a:rPr lang="en-US" dirty="0" smtClean="0"/>
              <a:t>Encourage participation at awards which will motivate students</a:t>
            </a:r>
          </a:p>
        </p:txBody>
      </p:sp>
    </p:spTree>
    <p:extLst>
      <p:ext uri="{BB962C8B-B14F-4D97-AF65-F5344CB8AC3E}">
        <p14:creationId xmlns:p14="http://schemas.microsoft.com/office/powerpoint/2010/main" val="146160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Based Scholarships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demonstrated need for financial assistance</a:t>
            </a:r>
          </a:p>
          <a:p>
            <a:r>
              <a:rPr lang="en-US" dirty="0" smtClean="0"/>
              <a:t>Criteria</a:t>
            </a:r>
          </a:p>
          <a:p>
            <a:pPr lvl="1"/>
            <a:r>
              <a:rPr lang="en-US" dirty="0" smtClean="0"/>
              <a:t>Essay by student expressing need and demonstrating how scholarship will help</a:t>
            </a:r>
          </a:p>
          <a:p>
            <a:pPr lvl="1"/>
            <a:r>
              <a:rPr lang="en-US" dirty="0" smtClean="0"/>
              <a:t>No previous disciplinary action</a:t>
            </a:r>
          </a:p>
          <a:p>
            <a:pPr lvl="1"/>
            <a:r>
              <a:rPr lang="en-US" dirty="0" smtClean="0"/>
              <a:t>Parents’ income &lt; 200 KFCFA/month</a:t>
            </a:r>
          </a:p>
          <a:p>
            <a:pPr lvl="1"/>
            <a:r>
              <a:rPr lang="en-US" dirty="0" smtClean="0"/>
              <a:t>Principal will submit summary of selection</a:t>
            </a:r>
          </a:p>
          <a:p>
            <a:r>
              <a:rPr lang="en-US" dirty="0" smtClean="0"/>
              <a:t>18 scholarships ( 3 per class. F2-5,U6)</a:t>
            </a:r>
          </a:p>
          <a:p>
            <a:pPr lvl="1"/>
            <a:r>
              <a:rPr lang="en-US" dirty="0" smtClean="0"/>
              <a:t>50,000 FCFA each paid towards tuition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78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 Based Scholarships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Student Award</a:t>
            </a:r>
          </a:p>
          <a:p>
            <a:r>
              <a:rPr lang="en-US" dirty="0" smtClean="0"/>
              <a:t>Criteria</a:t>
            </a:r>
          </a:p>
          <a:p>
            <a:pPr lvl="1"/>
            <a:r>
              <a:rPr lang="en-US" dirty="0" smtClean="0"/>
              <a:t>Best cumulative record in academic year</a:t>
            </a:r>
          </a:p>
          <a:p>
            <a:pPr lvl="1"/>
            <a:r>
              <a:rPr lang="en-US" dirty="0" smtClean="0"/>
              <a:t>Principal to submit records of next 3 students for verification</a:t>
            </a:r>
          </a:p>
          <a:p>
            <a:r>
              <a:rPr lang="en-US" dirty="0" smtClean="0"/>
              <a:t>6 Scholarships (Forms 2,3,4,Upper Sixth Arts and Science)</a:t>
            </a:r>
          </a:p>
          <a:p>
            <a:r>
              <a:rPr lang="en-US" dirty="0" smtClean="0"/>
              <a:t>100,000 FCFA 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59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 Based Scholarships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Improved Student Award</a:t>
            </a:r>
          </a:p>
          <a:p>
            <a:r>
              <a:rPr lang="en-US" dirty="0" smtClean="0"/>
              <a:t>Criteria</a:t>
            </a:r>
          </a:p>
          <a:p>
            <a:pPr lvl="1"/>
            <a:r>
              <a:rPr lang="en-US" dirty="0" smtClean="0"/>
              <a:t>Best academic improvement over school year AND has passing average</a:t>
            </a:r>
          </a:p>
          <a:p>
            <a:pPr lvl="1"/>
            <a:r>
              <a:rPr lang="en-US" dirty="0" smtClean="0"/>
              <a:t>Principal will submit academic record along with records of three closest runners-up.</a:t>
            </a:r>
          </a:p>
          <a:p>
            <a:pPr lvl="1"/>
            <a:r>
              <a:rPr lang="en-US" dirty="0" smtClean="0"/>
              <a:t>5 Scholarships (Forms 2,3,4,5, Upper Sixth</a:t>
            </a:r>
          </a:p>
          <a:p>
            <a:r>
              <a:rPr lang="en-US" dirty="0" smtClean="0"/>
              <a:t>100,000 FCFA 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10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 Based Scholarships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G.C.E. Award</a:t>
            </a:r>
          </a:p>
          <a:p>
            <a:r>
              <a:rPr lang="en-US" dirty="0" smtClean="0"/>
              <a:t>Criteria</a:t>
            </a:r>
          </a:p>
          <a:p>
            <a:pPr lvl="1"/>
            <a:r>
              <a:rPr lang="en-US" dirty="0" smtClean="0"/>
              <a:t>Top score for </a:t>
            </a:r>
            <a:r>
              <a:rPr lang="en-US" dirty="0" err="1" smtClean="0"/>
              <a:t>O’Level</a:t>
            </a:r>
            <a:r>
              <a:rPr lang="en-US" dirty="0" smtClean="0"/>
              <a:t>, </a:t>
            </a:r>
            <a:r>
              <a:rPr lang="en-US" dirty="0" err="1" smtClean="0"/>
              <a:t>A’Level</a:t>
            </a:r>
            <a:r>
              <a:rPr lang="en-US" dirty="0" smtClean="0"/>
              <a:t> arts, </a:t>
            </a:r>
            <a:r>
              <a:rPr lang="en-US" dirty="0" err="1" smtClean="0"/>
              <a:t>A’Level</a:t>
            </a:r>
            <a:r>
              <a:rPr lang="en-US" dirty="0" smtClean="0"/>
              <a:t> Science</a:t>
            </a:r>
          </a:p>
          <a:p>
            <a:pPr lvl="1"/>
            <a:r>
              <a:rPr lang="en-US" dirty="0" smtClean="0"/>
              <a:t>Principal will submit </a:t>
            </a:r>
            <a:r>
              <a:rPr lang="en-US" dirty="0" err="1" smtClean="0"/>
              <a:t>Sasse</a:t>
            </a:r>
            <a:r>
              <a:rPr lang="en-US" dirty="0" smtClean="0"/>
              <a:t> GCE results</a:t>
            </a:r>
          </a:p>
          <a:p>
            <a:r>
              <a:rPr lang="en-US" dirty="0" smtClean="0"/>
              <a:t>3 Scholarships (ties will split prize)</a:t>
            </a:r>
          </a:p>
          <a:p>
            <a:r>
              <a:rPr lang="en-US" dirty="0" smtClean="0"/>
              <a:t>75,000 FCFA 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92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 Based Scholarships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Incoming Freshman Award</a:t>
            </a:r>
          </a:p>
          <a:p>
            <a:r>
              <a:rPr lang="en-US" dirty="0" smtClean="0"/>
              <a:t>Criteria</a:t>
            </a:r>
          </a:p>
          <a:p>
            <a:pPr lvl="1"/>
            <a:r>
              <a:rPr lang="en-US" dirty="0" smtClean="0"/>
              <a:t>Principal will submit record along with 3 closest runners-up</a:t>
            </a:r>
          </a:p>
          <a:p>
            <a:pPr lvl="1"/>
            <a:r>
              <a:rPr lang="en-US" dirty="0" smtClean="0"/>
              <a:t>Incoming Form 1 student with best Common Entrance result</a:t>
            </a:r>
          </a:p>
          <a:p>
            <a:pPr lvl="1"/>
            <a:r>
              <a:rPr lang="en-US" dirty="0" smtClean="0"/>
              <a:t>Incoming Lower Sixth Student with best G.C.E. </a:t>
            </a:r>
            <a:r>
              <a:rPr lang="en-US" dirty="0" err="1" smtClean="0"/>
              <a:t>O’Level</a:t>
            </a:r>
            <a:r>
              <a:rPr lang="en-US" dirty="0" smtClean="0"/>
              <a:t> result (regardless of school</a:t>
            </a:r>
          </a:p>
          <a:p>
            <a:r>
              <a:rPr lang="en-US" dirty="0" smtClean="0"/>
              <a:t>2 Scholarships</a:t>
            </a:r>
          </a:p>
          <a:p>
            <a:r>
              <a:rPr lang="en-US" dirty="0" smtClean="0"/>
              <a:t>75,000FCFA 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79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rency design template">
  <a:themeElements>
    <a:clrScheme name="Office Theme 1">
      <a:dk1>
        <a:srgbClr val="666633"/>
      </a:dk1>
      <a:lt1>
        <a:srgbClr val="EAEAEA"/>
      </a:lt1>
      <a:dk2>
        <a:srgbClr val="789CB6"/>
      </a:dk2>
      <a:lt2>
        <a:srgbClr val="CCECFF"/>
      </a:lt2>
      <a:accent1>
        <a:srgbClr val="CC9900"/>
      </a:accent1>
      <a:accent2>
        <a:srgbClr val="336699"/>
      </a:accent2>
      <a:accent3>
        <a:srgbClr val="BECBD7"/>
      </a:accent3>
      <a:accent4>
        <a:srgbClr val="C8C8C8"/>
      </a:accent4>
      <a:accent5>
        <a:srgbClr val="E2CAAA"/>
      </a:accent5>
      <a:accent6>
        <a:srgbClr val="2D5C8A"/>
      </a:accent6>
      <a:hlink>
        <a:srgbClr val="7181C3"/>
      </a:hlink>
      <a:folHlink>
        <a:srgbClr val="86868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666633"/>
        </a:dk1>
        <a:lt1>
          <a:srgbClr val="EAEAEA"/>
        </a:lt1>
        <a:dk2>
          <a:srgbClr val="789CB6"/>
        </a:dk2>
        <a:lt2>
          <a:srgbClr val="CCECFF"/>
        </a:lt2>
        <a:accent1>
          <a:srgbClr val="CC9900"/>
        </a:accent1>
        <a:accent2>
          <a:srgbClr val="336699"/>
        </a:accent2>
        <a:accent3>
          <a:srgbClr val="BECBD7"/>
        </a:accent3>
        <a:accent4>
          <a:srgbClr val="C8C8C8"/>
        </a:accent4>
        <a:accent5>
          <a:srgbClr val="E2CAAA"/>
        </a:accent5>
        <a:accent6>
          <a:srgbClr val="2D5C8A"/>
        </a:accent6>
        <a:hlink>
          <a:srgbClr val="7181C3"/>
        </a:hlink>
        <a:folHlink>
          <a:srgbClr val="8686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EC"/>
        </a:lt1>
        <a:dk2>
          <a:srgbClr val="969696"/>
        </a:dk2>
        <a:lt2>
          <a:srgbClr val="FFFFEC"/>
        </a:lt2>
        <a:accent1>
          <a:srgbClr val="669900"/>
        </a:accent1>
        <a:accent2>
          <a:srgbClr val="CC6600"/>
        </a:accent2>
        <a:accent3>
          <a:srgbClr val="FFFFF4"/>
        </a:accent3>
        <a:accent4>
          <a:srgbClr val="000000"/>
        </a:accent4>
        <a:accent5>
          <a:srgbClr val="B8CAAA"/>
        </a:accent5>
        <a:accent6>
          <a:srgbClr val="B95C00"/>
        </a:accent6>
        <a:hlink>
          <a:srgbClr val="CBB55B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9393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666633"/>
        </a:dk1>
        <a:lt1>
          <a:srgbClr val="FFFFCC"/>
        </a:lt1>
        <a:dk2>
          <a:srgbClr val="B89C76"/>
        </a:dk2>
        <a:lt2>
          <a:srgbClr val="FFCC00"/>
        </a:lt2>
        <a:accent1>
          <a:srgbClr val="FF9933"/>
        </a:accent1>
        <a:accent2>
          <a:srgbClr val="669900"/>
        </a:accent2>
        <a:accent3>
          <a:srgbClr val="D8CBBD"/>
        </a:accent3>
        <a:accent4>
          <a:srgbClr val="DADAAE"/>
        </a:accent4>
        <a:accent5>
          <a:srgbClr val="FFCAAD"/>
        </a:accent5>
        <a:accent6>
          <a:srgbClr val="5C8A00"/>
        </a:accent6>
        <a:hlink>
          <a:srgbClr val="666633"/>
        </a:hlink>
        <a:folHlink>
          <a:srgbClr val="8686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6633"/>
        </a:dk1>
        <a:lt1>
          <a:srgbClr val="FFFFCC"/>
        </a:lt1>
        <a:dk2>
          <a:srgbClr val="A5B975"/>
        </a:dk2>
        <a:lt2>
          <a:srgbClr val="FFCC00"/>
        </a:lt2>
        <a:accent1>
          <a:srgbClr val="FF9933"/>
        </a:accent1>
        <a:accent2>
          <a:srgbClr val="CC6600"/>
        </a:accent2>
        <a:accent3>
          <a:srgbClr val="CFD9BD"/>
        </a:accent3>
        <a:accent4>
          <a:srgbClr val="DADAAE"/>
        </a:accent4>
        <a:accent5>
          <a:srgbClr val="FFCAAD"/>
        </a:accent5>
        <a:accent6>
          <a:srgbClr val="B95C00"/>
        </a:accent6>
        <a:hlink>
          <a:srgbClr val="CBB55B"/>
        </a:hlink>
        <a:folHlink>
          <a:srgbClr val="B6D0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393939"/>
        </a:dk1>
        <a:lt1>
          <a:srgbClr val="FFFFEC"/>
        </a:lt1>
        <a:dk2>
          <a:srgbClr val="969696"/>
        </a:dk2>
        <a:lt2>
          <a:srgbClr val="737558"/>
        </a:lt2>
        <a:accent1>
          <a:srgbClr val="FF9933"/>
        </a:accent1>
        <a:accent2>
          <a:srgbClr val="CC6600"/>
        </a:accent2>
        <a:accent3>
          <a:srgbClr val="FFFFF4"/>
        </a:accent3>
        <a:accent4>
          <a:srgbClr val="2F2F2F"/>
        </a:accent4>
        <a:accent5>
          <a:srgbClr val="FFCAAD"/>
        </a:accent5>
        <a:accent6>
          <a:srgbClr val="B95C00"/>
        </a:accent6>
        <a:hlink>
          <a:srgbClr val="CBB55B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5FAE767-5504-482E-8129-FF138C0F4B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Currency design template</Template>
  <TotalTime>1496</TotalTime>
  <Words>642</Words>
  <Application>Microsoft Office PowerPoint</Application>
  <PresentationFormat>Letter Paper (8.5x11 in)</PresentationFormat>
  <Paragraphs>122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Currency design template</vt:lpstr>
      <vt:lpstr>PowerPoint Presentation</vt:lpstr>
      <vt:lpstr>GOALS</vt:lpstr>
      <vt:lpstr>Awards</vt:lpstr>
      <vt:lpstr>Awards</vt:lpstr>
      <vt:lpstr>Need Based Scholarships</vt:lpstr>
      <vt:lpstr>Merit Based Scholarships</vt:lpstr>
      <vt:lpstr>Merit Based Scholarships</vt:lpstr>
      <vt:lpstr>Merit Based Scholarships</vt:lpstr>
      <vt:lpstr>Merit Based Scholarships</vt:lpstr>
      <vt:lpstr>Merit Based Scholarships</vt:lpstr>
      <vt:lpstr>Merit Based Scholarships</vt:lpstr>
      <vt:lpstr>Lottery Awards</vt:lpstr>
      <vt:lpstr>Awards - Summary</vt:lpstr>
      <vt:lpstr>Funding Needs</vt:lpstr>
      <vt:lpstr>Funding Strategy</vt:lpstr>
      <vt:lpstr>Award Sponsorship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Name  SOBA America Scholars</dc:title>
  <dc:creator>Sir 4te Holdings</dc:creator>
  <cp:lastModifiedBy>Sir 4te Holdings</cp:lastModifiedBy>
  <cp:revision>19</cp:revision>
  <cp:lastPrinted>1998-03-24T18:22:09Z</cp:lastPrinted>
  <dcterms:created xsi:type="dcterms:W3CDTF">2015-11-10T22:30:54Z</dcterms:created>
  <dcterms:modified xsi:type="dcterms:W3CDTF">2015-11-11T23:27:47Z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TC010184051033</vt:lpwstr>
  </property>
</Properties>
</file>